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9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75" r:id="rId3"/>
    <p:sldId id="279" r:id="rId4"/>
    <p:sldId id="352" r:id="rId5"/>
    <p:sldId id="370" r:id="rId6"/>
    <p:sldId id="362" r:id="rId7"/>
    <p:sldId id="359" r:id="rId8"/>
    <p:sldId id="325" r:id="rId9"/>
    <p:sldId id="348" r:id="rId10"/>
    <p:sldId id="366" r:id="rId11"/>
    <p:sldId id="280" r:id="rId12"/>
    <p:sldId id="281" r:id="rId13"/>
    <p:sldId id="282" r:id="rId14"/>
    <p:sldId id="284" r:id="rId15"/>
    <p:sldId id="283" r:id="rId16"/>
    <p:sldId id="349" r:id="rId17"/>
    <p:sldId id="351" r:id="rId18"/>
    <p:sldId id="350" r:id="rId19"/>
    <p:sldId id="367" r:id="rId20"/>
    <p:sldId id="361" r:id="rId21"/>
    <p:sldId id="369" r:id="rId22"/>
    <p:sldId id="358" r:id="rId23"/>
    <p:sldId id="365" r:id="rId24"/>
    <p:sldId id="368" r:id="rId25"/>
    <p:sldId id="363" r:id="rId26"/>
    <p:sldId id="364" r:id="rId2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0979" autoAdjust="0"/>
  </p:normalViewPr>
  <p:slideViewPr>
    <p:cSldViewPr snapToGrid="0">
      <p:cViewPr varScale="1">
        <p:scale>
          <a:sx n="58" d="100"/>
          <a:sy n="58" d="100"/>
        </p:scale>
        <p:origin x="160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3-02T20:09:49.09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30506 18389 16383 0 0,'0'0'0'0'0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3-02T20:09:49.09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24765 19024 16383 0 0,'0'0'0'0'0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3-02T20:09:49.10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13705 18944 16383 0 0,'0'0'0'0'0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3-02T20:09:49.09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30506 18389 16383 0 0,'0'0'0'0'0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3-02T20:09:49.09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24765 19024 16383 0 0,'0'0'0'0'0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3-02T20:09:49.10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13705 18944 16383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1B53CD-DCA8-43A8-B354-C7125440C64D}" type="datetimeFigureOut">
              <a:rPr lang="nl-NL" smtClean="0"/>
              <a:t>28-5-2024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026320-F492-4D90-B5C6-842FD3434D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2844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51CB9-8F93-4E6C-B31D-C2893C96D14B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77331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FB43C9-D281-64EC-C21A-7991D9B2F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809F64E-334A-BD9F-D7D2-1F655B968E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AF6D82F-F809-7730-DED2-BADD124DFD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2ABEBBC-B947-46F5-5210-D9C9BA236B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51CB9-8F93-4E6C-B31D-C2893C96D14B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8011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51CB9-8F93-4E6C-B31D-C2893C96D14B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07299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51CB9-8F93-4E6C-B31D-C2893C96D14B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03610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51CB9-8F93-4E6C-B31D-C2893C96D14B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11857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51CB9-8F93-4E6C-B31D-C2893C96D14B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6603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51CB9-8F93-4E6C-B31D-C2893C96D14B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78006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51CB9-8F93-4E6C-B31D-C2893C96D14B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41692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51CB9-8F93-4E6C-B31D-C2893C96D14B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25128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51CB9-8F93-4E6C-B31D-C2893C96D14B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86199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51CB9-8F93-4E6C-B31D-C2893C96D14B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2983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51CB9-8F93-4E6C-B31D-C2893C96D14B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97250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51CB9-8F93-4E6C-B31D-C2893C96D14B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71060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2F950-E1F6-7D1F-956F-1AB5C5C70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854CC33-6FFA-D2C8-C5FF-9B51732AF4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3ABEBF2-274B-093D-737E-925E2E77E9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>
              <a:ea typeface="Calibri"/>
              <a:cs typeface="Calibri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2BCE76C-84EE-6883-FE13-70DB3520C5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0102">
              <a:defRPr/>
            </a:pPr>
            <a:fld id="{AE251CB9-8F93-4E6C-B31D-C2893C96D14B}" type="slidenum">
              <a:rPr lang="nl-NL">
                <a:solidFill>
                  <a:prstClr val="black"/>
                </a:solidFill>
                <a:latin typeface="Calibri" panose="020F0502020204030204"/>
              </a:rPr>
              <a:pPr defTabSz="910102">
                <a:defRPr/>
              </a:pPr>
              <a:t>21</a:t>
            </a:fld>
            <a:endParaRPr lang="nl-NL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197089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>
              <a:ea typeface="Calibri"/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51CB9-8F93-4E6C-B31D-C2893C96D14B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95595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51CB9-8F93-4E6C-B31D-C2893C96D14B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46534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51CB9-8F93-4E6C-B31D-C2893C96D14B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98051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51CB9-8F93-4E6C-B31D-C2893C96D14B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25375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51CB9-8F93-4E6C-B31D-C2893C96D14B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6913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51CB9-8F93-4E6C-B31D-C2893C96D14B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400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14F7C-9400-D0FB-6FDE-30050640C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45502FC-1709-FCA4-8645-5AEF9260EA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0F3936F-5138-269A-2168-5FA913B3AA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9EF4B6E-D906-B31F-759D-D311316962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51CB9-8F93-4E6C-B31D-C2893C96D14B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6288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003B3-B46F-7AC5-796D-5BB31B8C4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7895F4B-9BB4-3861-B1EA-BC91D56093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3B0F648-8AC0-5CD0-3D83-FF18948811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5051" lvl="1"/>
            <a:endParaRPr lang="nl-NL"/>
          </a:p>
          <a:p>
            <a:pPr marL="455051" lvl="1"/>
            <a:endParaRPr lang="en-US"/>
          </a:p>
          <a:p>
            <a:endParaRPr lang="nl-NL">
              <a:ea typeface="Calibri"/>
              <a:cs typeface="Calibri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F67B110-9E36-2E57-0350-F2E77AF8B4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0102">
              <a:defRPr/>
            </a:pPr>
            <a:fld id="{AE251CB9-8F93-4E6C-B31D-C2893C96D14B}" type="slidenum">
              <a:rPr lang="nl-NL">
                <a:solidFill>
                  <a:prstClr val="black"/>
                </a:solidFill>
                <a:latin typeface="Calibri" panose="020F0502020204030204"/>
              </a:rPr>
              <a:pPr defTabSz="910102">
                <a:defRPr/>
              </a:pPr>
              <a:t>5</a:t>
            </a:fld>
            <a:endParaRPr lang="nl-NL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24963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51CB9-8F93-4E6C-B31D-C2893C96D14B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166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 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51CB9-8F93-4E6C-B31D-C2893C96D14B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9458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>
                <a:cs typeface="Calibri"/>
              </a:rPr>
              <a:t>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0102">
              <a:defRPr/>
            </a:pPr>
            <a:fld id="{B770A24E-ABBB-4593-82F4-ACC20751B57F}" type="slidenum">
              <a:rPr lang="nl-NL" sz="1800">
                <a:solidFill>
                  <a:prstClr val="black"/>
                </a:solidFill>
                <a:latin typeface="Calibri" panose="020F0502020204030204"/>
              </a:rPr>
              <a:pPr defTabSz="910102">
                <a:defRPr/>
              </a:pPr>
              <a:t>8</a:t>
            </a:fld>
            <a:endParaRPr lang="nl-NL" sz="18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23144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>
              <a:ea typeface="Calibri"/>
              <a:cs typeface="Calibri"/>
            </a:endParaRPr>
          </a:p>
          <a:p>
            <a:endParaRPr lang="nl-NL" dirty="0">
              <a:ea typeface="Calibri"/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0102">
              <a:defRPr/>
            </a:pPr>
            <a:fld id="{B770A24E-ABBB-4593-82F4-ACC20751B57F}" type="slidenum">
              <a:rPr lang="nl-NL" sz="1800">
                <a:solidFill>
                  <a:prstClr val="black"/>
                </a:solidFill>
                <a:latin typeface="Calibri" panose="020F0502020204030204"/>
              </a:rPr>
              <a:pPr defTabSz="910102">
                <a:defRPr/>
              </a:pPr>
              <a:t>9</a:t>
            </a:fld>
            <a:endParaRPr lang="nl-NL" sz="18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71691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E4307B-5F10-C31D-82AA-DC77B429DB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9374E98-FF21-0190-DB1D-EE0DA15961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C3A8A1D-A7EE-E5D4-2A18-B3ED006CC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4F687-3F76-440D-AE5A-500DEE96730C}" type="datetimeFigureOut">
              <a:rPr lang="nl-NL" smtClean="0"/>
              <a:t>28-5-2024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9D891DE-75AF-9982-15DE-B8252F5BE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7E3A4BB-62B8-D60C-BCAE-F566B91C1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EA58-7915-4D3C-B704-E881A64029E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0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9EA3BE-3254-EA5D-C486-A130373F8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48DF799-A6E1-600E-4726-992A6CB66E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FF49076-1E4C-D2AC-BD16-D288EA38D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4F687-3F76-440D-AE5A-500DEE96730C}" type="datetimeFigureOut">
              <a:rPr lang="nl-NL" smtClean="0"/>
              <a:t>28-5-2024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9537134-DDEC-8290-9818-5C3D4EF73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E77E4E0-07B2-0C06-1764-53B211EC5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EA58-7915-4D3C-B704-E881A64029E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1789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F6D94CB-763B-4656-970A-2DF984EEB2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D645140-4B73-29BB-AF45-379DF05FCC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6D1C063-36A5-97B7-033B-D1DBA8FCB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4F687-3F76-440D-AE5A-500DEE96730C}" type="datetimeFigureOut">
              <a:rPr lang="nl-NL" smtClean="0"/>
              <a:t>28-5-2024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52CAB00-B0D6-77E2-53C7-4A739E074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0684ECD-2D72-A782-392D-89FD6556F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EA58-7915-4D3C-B704-E881A64029E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7793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486FC1-31A1-76DA-E466-7CF633EB2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D131C9-7BDA-A9F5-7CD1-008D2B22C4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E5AEE8-DE6B-D510-938D-D3474D38B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4F687-3F76-440D-AE5A-500DEE96730C}" type="datetimeFigureOut">
              <a:rPr lang="nl-NL" smtClean="0"/>
              <a:t>28-5-2024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18ACF96-C15E-66A4-0F18-63185CE4A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D89C94-C826-8868-6161-B163B6D71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EA58-7915-4D3C-B704-E881A64029E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1069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F3ABC5-0C01-E760-827D-AE1666B46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AA97B71-3E2D-8E05-4F6A-942BB3529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621ACB7-3F08-F941-9A65-64EF7BF46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4F687-3F76-440D-AE5A-500DEE96730C}" type="datetimeFigureOut">
              <a:rPr lang="nl-NL" smtClean="0"/>
              <a:t>28-5-2024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33871B-799E-AE5C-7CD0-5423CB02F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6E5C69A-E866-8868-5CFB-829392CA9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EA58-7915-4D3C-B704-E881A64029E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5580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12C39A-413F-C396-4DEC-D194EDB40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C3351D2-BEFE-93BB-8075-3A805F40D3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3E49ED7-2371-3525-3BAA-7004D57A49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7BD7019-94E8-F4F2-2FA1-F0DA7730F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4F687-3F76-440D-AE5A-500DEE96730C}" type="datetimeFigureOut">
              <a:rPr lang="nl-NL" smtClean="0"/>
              <a:t>28-5-2024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06018CE-3E37-2CF4-66E5-DC3E8DAD6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C406C94-611E-C4E0-F226-340D8F5AA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EA58-7915-4D3C-B704-E881A64029E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6024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CAC17C-CFE5-338F-02B8-FDE2E46D5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7600A48-12B2-96AA-F520-FBFEFBCDB1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7C10211-F7C5-77F5-808D-2D88A46891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2270D11-DE4E-E66C-8002-2EB6248960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70EA7F0-9FC2-F98F-DAFC-C399271B1F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876A6D5-DEC3-B139-EAAD-615AE7FD4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4F687-3F76-440D-AE5A-500DEE96730C}" type="datetimeFigureOut">
              <a:rPr lang="nl-NL" smtClean="0"/>
              <a:t>28-5-2024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64D73E8-96BB-A01E-5F17-500345C30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BAFA8BF-3BD9-0D9D-DA44-D42297114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EA58-7915-4D3C-B704-E881A64029E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4201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2BE478-BB7D-9F13-369B-16B20E0EB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C606486-C175-DDC9-82CE-746DAC6F9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4F687-3F76-440D-AE5A-500DEE96730C}" type="datetimeFigureOut">
              <a:rPr lang="nl-NL" smtClean="0"/>
              <a:t>28-5-2024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262C104-90F8-E138-C97B-BAC1EFA09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88AD2B7-5F3D-F0A0-1B4B-412B9759B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EA58-7915-4D3C-B704-E881A64029E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834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48F42A1-6BA5-DEF7-FE42-74AF5FCC5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4F687-3F76-440D-AE5A-500DEE96730C}" type="datetimeFigureOut">
              <a:rPr lang="nl-NL" smtClean="0"/>
              <a:t>28-5-2024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7C74B7D-9471-65C4-88AE-5D273FA60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359C126-72C8-3BD5-EB23-DAECF9037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EA58-7915-4D3C-B704-E881A64029E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5795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0897B2-A657-8B73-06C4-86864F189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A1EEB68-4111-5EE9-5988-DC52173FD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1C2E156-D919-9054-9214-6CD9CE12C1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48BA6E5-F028-8951-DA4F-DFB14FE0C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4F687-3F76-440D-AE5A-500DEE96730C}" type="datetimeFigureOut">
              <a:rPr lang="nl-NL" smtClean="0"/>
              <a:t>28-5-2024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29265FA-2AC0-6F34-595F-21809C628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B310A21-4A93-4899-4874-460985634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EA58-7915-4D3C-B704-E881A64029E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0880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4FDFBF-C36C-168D-06BD-3A77DC09E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0C2DA43-07FC-E935-C3B6-F23B33BC50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EFFBDC6-AF07-8A8C-7C7D-A9827E1403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9CEAAA4-EA4F-23B8-C114-0E9A7F365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4F687-3F76-440D-AE5A-500DEE96730C}" type="datetimeFigureOut">
              <a:rPr lang="nl-NL" smtClean="0"/>
              <a:t>28-5-2024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2DAA83B-4D82-BF39-0544-E410771C6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C2A25EF-B07B-02D1-5CB9-5249BE143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EA58-7915-4D3C-B704-E881A64029E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5435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A7FE5FE-0375-51BC-2EF0-4D06A9C76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2798E41-F3C0-7E3D-7B10-0774DE4E1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EBF0867-84F3-4840-363C-CA92DC2BF4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14F687-3F76-440D-AE5A-500DEE96730C}" type="datetimeFigureOut">
              <a:rPr lang="nl-NL" smtClean="0"/>
              <a:t>28-5-2024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C84DCC3-0411-A987-267F-01F16492FD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0CE04ED-F2AE-0291-DBEC-92C995AD7E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EAEA58-7915-4D3C-B704-E881A64029E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9798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cid:2e32e760-58b9-4d93-a248-7994c2d82ab1@EURP189.PROD.OUTLOOK.COM" TargetMode="External"/><Relationship Id="rId3" Type="http://schemas.openxmlformats.org/officeDocument/2006/relationships/image" Target="../media/image23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cid:ec5f0223-032c-4248-8798-f88910e9fb47@EURP189.PROD.OUTLOOK.COM" TargetMode="External"/><Relationship Id="rId5" Type="http://schemas.openxmlformats.org/officeDocument/2006/relationships/image" Target="../media/image24.jpeg"/><Relationship Id="rId4" Type="http://schemas.openxmlformats.org/officeDocument/2006/relationships/image" Target="cid:24c0c041-8c78-4bde-aeba-6ceaf389d12f@EURP189.PROD.OUTLOOK.COM" TargetMode="External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cid:f79b4cd8-f1e1-4b36-b6df-8baccb5627ae@EURP189.PROD.OUTLOOK.COM" TargetMode="External"/><Relationship Id="rId3" Type="http://schemas.openxmlformats.org/officeDocument/2006/relationships/image" Target="../media/image5.png"/><Relationship Id="rId7" Type="http://schemas.openxmlformats.org/officeDocument/2006/relationships/image" Target="cid:4e0604a0-1e0c-4439-a9cc-ae7be3d8c871@EURP189.PROD.OUTLOOK.COM" TargetMode="External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11" Type="http://schemas.openxmlformats.org/officeDocument/2006/relationships/image" Target="cid:2859e18c-c8fd-4411-a23e-b2bce1555c33@EURP189.PROD.OUTLOOK.COM" TargetMode="External"/><Relationship Id="rId5" Type="http://schemas.openxmlformats.org/officeDocument/2006/relationships/image" Target="cid:242f70aa-b48b-425c-a6ee-4af4055a2857@EURP189.PROD.OUTLOOK.COM" TargetMode="External"/><Relationship Id="rId10" Type="http://schemas.openxmlformats.org/officeDocument/2006/relationships/image" Target="../media/image29.jpeg"/><Relationship Id="rId4" Type="http://schemas.openxmlformats.org/officeDocument/2006/relationships/image" Target="../media/image26.jpeg"/><Relationship Id="rId9" Type="http://schemas.openxmlformats.org/officeDocument/2006/relationships/image" Target="cid:69bebb87-e8ed-4b60-940a-89dbd15e32fc@EURP189.PROD.OUTLOOK.COM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KNe0nqCWKgQ?feature=oembed" TargetMode="Externa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customXml" Target="../ink/ink1.xm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customXml" Target="../ink/ink3.xml"/><Relationship Id="rId5" Type="http://schemas.openxmlformats.org/officeDocument/2006/relationships/customXml" Target="../ink/ink2.xml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customXml" Target="../ink/ink6.xml"/><Relationship Id="rId5" Type="http://schemas.openxmlformats.org/officeDocument/2006/relationships/customXml" Target="../ink/ink5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2973" y="5782962"/>
            <a:ext cx="11986053" cy="659027"/>
          </a:xfrm>
        </p:spPr>
        <p:txBody>
          <a:bodyPr>
            <a:noAutofit/>
          </a:bodyPr>
          <a:lstStyle/>
          <a:p>
            <a:r>
              <a:rPr lang="nl-NL" sz="3200">
                <a:latin typeface="Arial" panose="020B0604020202020204" pitchFamily="34" charset="0"/>
                <a:cs typeface="Arial" panose="020B0604020202020204" pitchFamily="34" charset="0"/>
              </a:rPr>
              <a:t>Dialoogcafé </a:t>
            </a:r>
            <a:r>
              <a:rPr lang="nl-NL" sz="3200" err="1">
                <a:latin typeface="Arial" panose="020B0604020202020204" pitchFamily="34" charset="0"/>
                <a:cs typeface="Arial" panose="020B0604020202020204" pitchFamily="34" charset="0"/>
              </a:rPr>
              <a:t>EigenwijZ</a:t>
            </a:r>
            <a:r>
              <a:rPr lang="nl-NL" sz="3200">
                <a:latin typeface="Arial" panose="020B0604020202020204" pitchFamily="34" charset="0"/>
                <a:cs typeface="Arial" panose="020B0604020202020204" pitchFamily="34" charset="0"/>
              </a:rPr>
              <a:t> Bekwaam 7 nov 2023 </a:t>
            </a:r>
          </a:p>
        </p:txBody>
      </p:sp>
    </p:spTree>
    <p:extLst>
      <p:ext uri="{BB962C8B-B14F-4D97-AF65-F5344CB8AC3E}">
        <p14:creationId xmlns:p14="http://schemas.microsoft.com/office/powerpoint/2010/main" val="1551112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856BB-EEB9-EBD4-3EC6-302FA8969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79D4A63D-B7BB-E95F-D901-0F5DBEFB89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/>
          <a:p>
            <a:r>
              <a:rPr lang="nl-NL"/>
              <a:t>Even checken</a:t>
            </a:r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CA5A209D-EB58-9FBD-DF56-5ADC1DC0E9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/>
          <a:p>
            <a:pPr marL="457200" lvl="1" indent="0">
              <a:buFont typeface="Arial"/>
              <a:buNone/>
            </a:pPr>
            <a:r>
              <a:rPr lang="nl-NL" sz="2800"/>
              <a:t>Zijn er vragen/onduidelijkheden tot nu toe?</a:t>
            </a:r>
          </a:p>
          <a:p>
            <a:pPr marL="457200" lvl="1" indent="0">
              <a:buFont typeface="Arial"/>
              <a:buNone/>
            </a:pPr>
            <a:endParaRPr lang="nl-NL" sz="2800"/>
          </a:p>
          <a:p>
            <a:pPr marL="0" indent="0">
              <a:buNone/>
            </a:pPr>
            <a:endParaRPr lang="nl-NL" sz="1700"/>
          </a:p>
          <a:p>
            <a:endParaRPr lang="nl-NL" sz="1700"/>
          </a:p>
        </p:txBody>
      </p:sp>
    </p:spTree>
    <p:extLst>
      <p:ext uri="{BB962C8B-B14F-4D97-AF65-F5344CB8AC3E}">
        <p14:creationId xmlns:p14="http://schemas.microsoft.com/office/powerpoint/2010/main" val="1861862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C8B1CC9-4256-4A95-A7DB-67F0DE4FC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jdelijke aanduiding voor inhoud 1"/>
          <p:cNvSpPr txBox="1">
            <a:spLocks/>
          </p:cNvSpPr>
          <p:nvPr/>
        </p:nvSpPr>
        <p:spPr>
          <a:xfrm>
            <a:off x="1009167" y="989961"/>
            <a:ext cx="10078962" cy="57491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Dialoogcafé </a:t>
            </a:r>
          </a:p>
          <a:p>
            <a:r>
              <a:rPr lang="nl-NL" sz="3200">
                <a:latin typeface="Arial" panose="020B0604020202020204" pitchFamily="34" charset="0"/>
                <a:cs typeface="Arial" panose="020B0604020202020204" pitchFamily="34" charset="0"/>
              </a:rPr>
              <a:t>Constructieve gesprek</a:t>
            </a:r>
          </a:p>
          <a:p>
            <a:r>
              <a:rPr lang="nl-NL" sz="3200">
                <a:latin typeface="Arial" panose="020B0604020202020204" pitchFamily="34" charset="0"/>
                <a:cs typeface="Arial" panose="020B0604020202020204" pitchFamily="34" charset="0"/>
              </a:rPr>
              <a:t>Over een knelpunten/ aantrekkelijke oplossingen</a:t>
            </a:r>
          </a:p>
          <a:p>
            <a:r>
              <a:rPr lang="nl-NL" sz="3200">
                <a:latin typeface="Arial" panose="020B0604020202020204" pitchFamily="34" charset="0"/>
                <a:cs typeface="Arial" panose="020B0604020202020204" pitchFamily="34" charset="0"/>
              </a:rPr>
              <a:t>Verscheidenheid aan inzichten verzamelen en delen </a:t>
            </a:r>
          </a:p>
          <a:p>
            <a:r>
              <a:rPr lang="nl-NL" sz="3200">
                <a:latin typeface="Arial" panose="020B0604020202020204" pitchFamily="34" charset="0"/>
                <a:cs typeface="Arial" panose="020B0604020202020204" pitchFamily="34" charset="0"/>
              </a:rPr>
              <a:t>Visies, voor en nadelen delen</a:t>
            </a:r>
          </a:p>
          <a:p>
            <a:r>
              <a:rPr lang="nl-NL" sz="3200">
                <a:latin typeface="Arial" panose="020B0604020202020204" pitchFamily="34" charset="0"/>
                <a:cs typeface="Arial" panose="020B0604020202020204" pitchFamily="34" charset="0"/>
              </a:rPr>
              <a:t>Oplossingen verkennen </a:t>
            </a:r>
          </a:p>
          <a:p>
            <a:r>
              <a:rPr lang="nl-NL" sz="3200">
                <a:latin typeface="Arial" panose="020B0604020202020204" pitchFamily="34" charset="0"/>
                <a:cs typeface="Arial" panose="020B0604020202020204" pitchFamily="34" charset="0"/>
              </a:rPr>
              <a:t>Als onderdeel van een gewenste beweging</a:t>
            </a:r>
            <a:endParaRPr lang="nl-NL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724" y="0"/>
            <a:ext cx="1691878" cy="98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564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C8B1CC9-4256-4A95-A7DB-67F0DE4FC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jdelijke aanduiding voor inhoud 1"/>
          <p:cNvSpPr txBox="1">
            <a:spLocks/>
          </p:cNvSpPr>
          <p:nvPr/>
        </p:nvSpPr>
        <p:spPr>
          <a:xfrm>
            <a:off x="1009167" y="989961"/>
            <a:ext cx="11002724" cy="57491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voorbereiding </a:t>
            </a:r>
          </a:p>
          <a:p>
            <a:r>
              <a:rPr lang="nl-NL" sz="3200">
                <a:latin typeface="Arial" panose="020B0604020202020204" pitchFamily="34" charset="0"/>
                <a:cs typeface="Arial" panose="020B0604020202020204" pitchFamily="34" charset="0"/>
              </a:rPr>
              <a:t>Ontwikkelingen Warande: </a:t>
            </a:r>
          </a:p>
          <a:p>
            <a:pPr lvl="1"/>
            <a:r>
              <a:rPr lang="nl-NL" sz="2800">
                <a:latin typeface="Arial" panose="020B0604020202020204" pitchFamily="34" charset="0"/>
                <a:cs typeface="Arial" panose="020B0604020202020204" pitchFamily="34" charset="0"/>
              </a:rPr>
              <a:t>leidende principes, </a:t>
            </a:r>
          </a:p>
          <a:p>
            <a:pPr lvl="1"/>
            <a:r>
              <a:rPr lang="nl-NL" sz="2800">
                <a:latin typeface="Arial" panose="020B0604020202020204" pitchFamily="34" charset="0"/>
                <a:cs typeface="Arial" panose="020B0604020202020204" pitchFamily="34" charset="0"/>
              </a:rPr>
              <a:t>stimulerend leer en werkklimaat, </a:t>
            </a:r>
          </a:p>
          <a:p>
            <a:pPr lvl="1"/>
            <a:r>
              <a:rPr lang="nl-NL" sz="2800">
                <a:latin typeface="Arial" panose="020B0604020202020204" pitchFamily="34" charset="0"/>
                <a:cs typeface="Arial" panose="020B0604020202020204" pitchFamily="34" charset="0"/>
              </a:rPr>
              <a:t>power </a:t>
            </a:r>
            <a:r>
              <a:rPr lang="nl-NL" sz="280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nl-NL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80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l-NL" sz="2800">
                <a:latin typeface="Arial" panose="020B0604020202020204" pitchFamily="34" charset="0"/>
                <a:cs typeface="Arial" panose="020B0604020202020204" pitchFamily="34" charset="0"/>
              </a:rPr>
              <a:t> professional</a:t>
            </a:r>
          </a:p>
          <a:p>
            <a:r>
              <a:rPr lang="nl-NL" sz="3200">
                <a:latin typeface="Arial" panose="020B0604020202020204" pitchFamily="34" charset="0"/>
                <a:cs typeface="Arial" panose="020B0604020202020204" pitchFamily="34" charset="0"/>
              </a:rPr>
              <a:t>Huidige toetsing is duur, ineffectief en controlerend </a:t>
            </a:r>
          </a:p>
          <a:p>
            <a:r>
              <a:rPr lang="nl-NL" sz="3200">
                <a:latin typeface="Arial" panose="020B0604020202020204" pitchFamily="34" charset="0"/>
                <a:cs typeface="Arial" panose="020B0604020202020204" pitchFamily="34" charset="0"/>
              </a:rPr>
              <a:t>Hoe geven we de regie en het vertrouwen terug aan de zorgprofessional?</a:t>
            </a:r>
          </a:p>
          <a:p>
            <a:r>
              <a:rPr lang="nl-NL" sz="3200">
                <a:latin typeface="Arial" panose="020B0604020202020204" pitchFamily="34" charset="0"/>
                <a:cs typeface="Arial" panose="020B0604020202020204" pitchFamily="34" charset="0"/>
              </a:rPr>
              <a:t>Hoe starten we de beweging? </a:t>
            </a:r>
          </a:p>
          <a:p>
            <a:r>
              <a:rPr lang="nl-NL" sz="3200">
                <a:latin typeface="Arial" panose="020B0604020202020204" pitchFamily="34" charset="0"/>
                <a:cs typeface="Arial" panose="020B0604020202020204" pitchFamily="34" charset="0"/>
              </a:rPr>
              <a:t>Als vragen leiden tot actie, wat zijn dan de goede vragen?</a:t>
            </a:r>
            <a:endParaRPr lang="nl-NL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724" y="0"/>
            <a:ext cx="1691878" cy="98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04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C8B1CC9-4256-4A95-A7DB-67F0DE4FC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jdelijke aanduiding voor inhoud 1"/>
          <p:cNvSpPr txBox="1">
            <a:spLocks/>
          </p:cNvSpPr>
          <p:nvPr/>
        </p:nvSpPr>
        <p:spPr>
          <a:xfrm>
            <a:off x="1009167" y="989961"/>
            <a:ext cx="11002724" cy="57491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goede vraag bepaalt de aanpak  </a:t>
            </a:r>
          </a:p>
          <a:p>
            <a:r>
              <a:rPr lang="nl-NL" sz="3200">
                <a:latin typeface="Arial" panose="020B0604020202020204" pitchFamily="34" charset="0"/>
                <a:cs typeface="Arial" panose="020B0604020202020204" pitchFamily="34" charset="0"/>
              </a:rPr>
              <a:t>Wat is het doel van de bijeenkomst?</a:t>
            </a:r>
          </a:p>
          <a:p>
            <a:r>
              <a:rPr lang="nl-NL" sz="3200">
                <a:latin typeface="Arial" panose="020B0604020202020204" pitchFamily="34" charset="0"/>
                <a:cs typeface="Arial" panose="020B0604020202020204" pitchFamily="34" charset="0"/>
              </a:rPr>
              <a:t>Waar moet het over gaan? En waarover juist niet?</a:t>
            </a:r>
          </a:p>
          <a:p>
            <a:r>
              <a:rPr lang="nl-NL" sz="3200">
                <a:latin typeface="Arial" panose="020B0604020202020204" pitchFamily="34" charset="0"/>
                <a:cs typeface="Arial" panose="020B0604020202020204" pitchFamily="34" charset="0"/>
              </a:rPr>
              <a:t>Dat is niet zomaar bedacht!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724" y="0"/>
            <a:ext cx="1691878" cy="98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78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C8B1CC9-4256-4A95-A7DB-67F0DE4FC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jdelijke aanduiding voor inhoud 1"/>
          <p:cNvSpPr txBox="1">
            <a:spLocks/>
          </p:cNvSpPr>
          <p:nvPr/>
        </p:nvSpPr>
        <p:spPr>
          <a:xfrm>
            <a:off x="1009167" y="989961"/>
            <a:ext cx="11002724" cy="57491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Doel en afbakening </a:t>
            </a:r>
          </a:p>
          <a:p>
            <a:r>
              <a:rPr lang="nl-NL" sz="3200">
                <a:latin typeface="Arial" panose="020B0604020202020204" pitchFamily="34" charset="0"/>
                <a:cs typeface="Arial" panose="020B0604020202020204" pitchFamily="34" charset="0"/>
              </a:rPr>
              <a:t>Wat is het doel van de bijeenkomst?</a:t>
            </a:r>
          </a:p>
          <a:p>
            <a:pPr lvl="1"/>
            <a:r>
              <a:rPr lang="nl-NL" sz="2800">
                <a:latin typeface="Arial" panose="020B0604020202020204" pitchFamily="34" charset="0"/>
                <a:cs typeface="Arial" panose="020B0604020202020204" pitchFamily="34" charset="0"/>
              </a:rPr>
              <a:t>een eerste stap in het verkennen van een andere wijze van toetsing van de Voorbehouden handelingen (VH)</a:t>
            </a:r>
          </a:p>
          <a:p>
            <a:r>
              <a:rPr lang="nl-NL" sz="3200">
                <a:latin typeface="Arial" panose="020B0604020202020204" pitchFamily="34" charset="0"/>
                <a:cs typeface="Arial" panose="020B0604020202020204" pitchFamily="34" charset="0"/>
              </a:rPr>
              <a:t>Waar moet de dialoog over gaan? </a:t>
            </a:r>
          </a:p>
          <a:p>
            <a:pPr lvl="1"/>
            <a:r>
              <a:rPr lang="nl-NL" sz="2800">
                <a:latin typeface="Arial" panose="020B0604020202020204" pitchFamily="34" charset="0"/>
                <a:cs typeface="Arial" panose="020B0604020202020204" pitchFamily="34" charset="0"/>
              </a:rPr>
              <a:t>Bekwaam blijven op de VH waar je bevoegd op bent. </a:t>
            </a:r>
          </a:p>
          <a:p>
            <a:pPr lvl="1"/>
            <a:r>
              <a:rPr lang="nl-NL" sz="2800">
                <a:latin typeface="Arial" panose="020B0604020202020204" pitchFamily="34" charset="0"/>
                <a:cs typeface="Arial" panose="020B0604020202020204" pitchFamily="34" charset="0"/>
              </a:rPr>
              <a:t>Kan dat ook anders?</a:t>
            </a:r>
          </a:p>
          <a:p>
            <a:r>
              <a:rPr lang="nl-NL" sz="3200">
                <a:latin typeface="Arial" panose="020B0604020202020204" pitchFamily="34" charset="0"/>
                <a:cs typeface="Arial" panose="020B0604020202020204" pitchFamily="34" charset="0"/>
              </a:rPr>
              <a:t>En waarover juist niet?</a:t>
            </a:r>
          </a:p>
          <a:p>
            <a:pPr lvl="1"/>
            <a:r>
              <a:rPr lang="nl-NL" sz="2800">
                <a:latin typeface="Arial" panose="020B0604020202020204" pitchFamily="34" charset="0"/>
                <a:cs typeface="Arial" panose="020B0604020202020204" pitchFamily="34" charset="0"/>
              </a:rPr>
              <a:t>Functieniveau, functiehuis</a:t>
            </a:r>
          </a:p>
          <a:p>
            <a:pPr lvl="1"/>
            <a:r>
              <a:rPr lang="nl-NL" sz="2800">
                <a:latin typeface="Arial" panose="020B0604020202020204" pitchFamily="34" charset="0"/>
                <a:cs typeface="Arial" panose="020B0604020202020204" pitchFamily="34" charset="0"/>
              </a:rPr>
              <a:t>Gaat niet over bevoegdheid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724" y="0"/>
            <a:ext cx="1691878" cy="98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914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C8B1CC9-4256-4A95-A7DB-67F0DE4FC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jdelijke aanduiding voor inhoud 1"/>
          <p:cNvSpPr txBox="1">
            <a:spLocks/>
          </p:cNvSpPr>
          <p:nvPr/>
        </p:nvSpPr>
        <p:spPr>
          <a:xfrm>
            <a:off x="1009167" y="989961"/>
            <a:ext cx="11002724" cy="57491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Kernvragen  </a:t>
            </a:r>
          </a:p>
          <a:p>
            <a:r>
              <a:rPr lang="nl-NL" sz="3200">
                <a:latin typeface="Arial" panose="020B0604020202020204" pitchFamily="34" charset="0"/>
                <a:cs typeface="Arial" panose="020B0604020202020204" pitchFamily="34" charset="0"/>
              </a:rPr>
              <a:t>Ronde 1:</a:t>
            </a:r>
          </a:p>
          <a:p>
            <a:pPr lvl="1"/>
            <a:r>
              <a:rPr lang="nl-NL" sz="2800">
                <a:latin typeface="Arial" panose="020B0604020202020204" pitchFamily="34" charset="0"/>
                <a:cs typeface="Arial" panose="020B0604020202020204" pitchFamily="34" charset="0"/>
              </a:rPr>
              <a:t>Wat zijn je eerste gedachten na het horen van het verhaal?​</a:t>
            </a:r>
          </a:p>
          <a:p>
            <a:pPr lvl="1"/>
            <a:r>
              <a:rPr lang="nl-NL" sz="2800">
                <a:latin typeface="Arial" panose="020B0604020202020204" pitchFamily="34" charset="0"/>
                <a:cs typeface="Arial" panose="020B0604020202020204" pitchFamily="34" charset="0"/>
              </a:rPr>
              <a:t>Wat inspireert je in het verhaal? Waar word je blij van? ​</a:t>
            </a:r>
          </a:p>
          <a:p>
            <a:pPr lvl="1"/>
            <a:r>
              <a:rPr lang="nl-NL" sz="2800">
                <a:latin typeface="Arial" panose="020B0604020202020204" pitchFamily="34" charset="0"/>
                <a:cs typeface="Arial" panose="020B0604020202020204" pitchFamily="34" charset="0"/>
              </a:rPr>
              <a:t>Waar krijg je buikpijn van?​</a:t>
            </a:r>
          </a:p>
          <a:p>
            <a:r>
              <a:rPr lang="nl-NL" sz="3200">
                <a:latin typeface="Arial" panose="020B0604020202020204" pitchFamily="34" charset="0"/>
                <a:cs typeface="Arial" panose="020B0604020202020204" pitchFamily="34" charset="0"/>
              </a:rPr>
              <a:t>Ronde 2:</a:t>
            </a:r>
          </a:p>
          <a:p>
            <a:pPr lvl="1"/>
            <a:r>
              <a:rPr lang="nl-NL" sz="2800">
                <a:latin typeface="Arial" panose="020B0604020202020204" pitchFamily="34" charset="0"/>
                <a:cs typeface="Arial" panose="020B0604020202020204" pitchFamily="34" charset="0"/>
              </a:rPr>
              <a:t>Stel je voor we gaan hiermee aan de slag. We gaan werken vanuit vertrouwen. Leren elke dag en komen los van regels en systemen. ​</a:t>
            </a:r>
          </a:p>
          <a:p>
            <a:pPr lvl="1"/>
            <a:r>
              <a:rPr lang="nl-NL" sz="2800">
                <a:latin typeface="Arial" panose="020B0604020202020204" pitchFamily="34" charset="0"/>
                <a:cs typeface="Arial" panose="020B0604020202020204" pitchFamily="34" charset="0"/>
              </a:rPr>
              <a:t>Wat gaat ons dit opleveren? ​</a:t>
            </a:r>
          </a:p>
          <a:p>
            <a:pPr lvl="1"/>
            <a:r>
              <a:rPr lang="nl-NL" sz="2800">
                <a:latin typeface="Arial" panose="020B0604020202020204" pitchFamily="34" charset="0"/>
                <a:cs typeface="Arial" panose="020B0604020202020204" pitchFamily="34" charset="0"/>
              </a:rPr>
              <a:t>Welke eerste kleine stap moeten we zetten?​</a:t>
            </a:r>
          </a:p>
          <a:p>
            <a:pPr lvl="1"/>
            <a:endParaRPr lang="nl-NL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724" y="0"/>
            <a:ext cx="1691878" cy="98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07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AEAB6F-438E-47A2-871D-5406104C5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l-NL" sz="4800">
                <a:solidFill>
                  <a:srgbClr val="FF0000"/>
                </a:solidFill>
                <a:latin typeface="Arial"/>
                <a:cs typeface="Arial"/>
              </a:rPr>
              <a:t>Resultaten Dialoogronde 1</a:t>
            </a:r>
            <a:endParaRPr lang="nl-NL" sz="4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0FF2D273-ECC5-40FF-8D7C-28ECA49733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724" y="0"/>
            <a:ext cx="1691878" cy="989961"/>
          </a:xfrm>
          <a:prstGeom prst="rect">
            <a:avLst/>
          </a:prstGeom>
        </p:spPr>
      </p:pic>
      <p:sp>
        <p:nvSpPr>
          <p:cNvPr id="19" name="Rechthoek 18">
            <a:extLst>
              <a:ext uri="{FF2B5EF4-FFF2-40B4-BE49-F238E27FC236}">
                <a16:creationId xmlns:a16="http://schemas.microsoft.com/office/drawing/2014/main" id="{CD9ABB24-C8DB-459C-8A6F-3734771017FD}"/>
              </a:ext>
            </a:extLst>
          </p:cNvPr>
          <p:cNvSpPr/>
          <p:nvPr/>
        </p:nvSpPr>
        <p:spPr>
          <a:xfrm>
            <a:off x="269876" y="1408113"/>
            <a:ext cx="4581524" cy="6741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400" b="1">
                <a:solidFill>
                  <a:srgbClr val="FFFFFF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Arial"/>
                <a:ea typeface="Calibri" panose="020F0502020204030204" pitchFamily="34" charset="0"/>
                <a:cs typeface="Arial"/>
              </a:rPr>
              <a:t>Wat inspireert/ geeft buikpijn?</a:t>
            </a:r>
            <a:endParaRPr lang="nl-NL" sz="2400" b="1">
              <a:effectLst>
                <a:outerShdw blurRad="38100" dist="19050" dir="2700000" algn="tl">
                  <a:prstClr val="black">
                    <a:alpha val="40000"/>
                  </a:prstClr>
                </a:outerShdw>
              </a:effectLst>
              <a:latin typeface="Arial"/>
              <a:ea typeface="Calibri" panose="020F0502020204030204" pitchFamily="34" charset="0"/>
              <a:cs typeface="Arial"/>
            </a:endParaRPr>
          </a:p>
        </p:txBody>
      </p:sp>
      <p:sp>
        <p:nvSpPr>
          <p:cNvPr id="3" name="Rol: verticaal 4">
            <a:extLst>
              <a:ext uri="{FF2B5EF4-FFF2-40B4-BE49-F238E27FC236}">
                <a16:creationId xmlns:a16="http://schemas.microsoft.com/office/drawing/2014/main" id="{67FA637F-DBB9-FBFD-B100-1E7FDFEECC64}"/>
              </a:ext>
            </a:extLst>
          </p:cNvPr>
          <p:cNvSpPr/>
          <p:nvPr/>
        </p:nvSpPr>
        <p:spPr>
          <a:xfrm>
            <a:off x="5549484" y="1488714"/>
            <a:ext cx="6334205" cy="5291967"/>
          </a:xfrm>
          <a:prstGeom prst="verticalScroll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7300" lvl="2" indent="-342900">
              <a:buFont typeface="Calibri" panose="020F0502020204030204" pitchFamily="34" charset="0"/>
              <a:buChar char="-"/>
            </a:pPr>
            <a:endParaRPr lang="nl-NL" sz="16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buFont typeface="Calibri" panose="020F0502020204030204" pitchFamily="34" charset="0"/>
              <a:buChar char="-"/>
            </a:pPr>
            <a:r>
              <a:rPr lang="nl-NL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Vertrouwen in vakmanschap </a:t>
            </a:r>
            <a:endParaRPr lang="nl-NL" sz="16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Calibri" panose="020F0502020204030204" pitchFamily="34" charset="0"/>
              <a:buChar char="-"/>
            </a:pPr>
            <a:r>
              <a:rPr lang="nl-NL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Van elkaar leren; samen leren</a:t>
            </a:r>
            <a:endParaRPr lang="nl-NL" sz="16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Calibri" panose="020F0502020204030204" pitchFamily="34" charset="0"/>
              <a:buChar char="-"/>
            </a:pPr>
            <a:r>
              <a:rPr lang="nl-NL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Zeggenschap &amp; Eigenaarschap</a:t>
            </a:r>
            <a:endParaRPr lang="nl-NL" sz="16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Calibri" panose="020F0502020204030204" pitchFamily="34" charset="0"/>
              <a:buChar char="-"/>
            </a:pPr>
            <a:r>
              <a:rPr lang="nl-NL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Meer tijd  over voor bewoner(s)</a:t>
            </a:r>
            <a:endParaRPr lang="nl-NL" sz="16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Calibri" panose="020F0502020204030204" pitchFamily="34" charset="0"/>
              <a:buChar char="-"/>
            </a:pPr>
            <a:r>
              <a:rPr lang="nl-NL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Samenwerken</a:t>
            </a:r>
            <a:endParaRPr lang="nl-NL" sz="16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Calibri" panose="020F0502020204030204" pitchFamily="34" charset="0"/>
              <a:buChar char="-"/>
            </a:pPr>
            <a:r>
              <a:rPr lang="nl-NL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Leren op maat</a:t>
            </a:r>
            <a:endParaRPr lang="nl-NL" sz="16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Calibri" panose="020F0502020204030204" pitchFamily="34" charset="0"/>
              <a:buChar char="-"/>
            </a:pPr>
            <a:r>
              <a:rPr lang="nl-NL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Werkplezier; lachen en waardering</a:t>
            </a:r>
            <a:endParaRPr lang="nl-NL" sz="16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Calibri" panose="020F0502020204030204" pitchFamily="34" charset="0"/>
              <a:buChar char="-"/>
            </a:pPr>
            <a:r>
              <a:rPr lang="nl-NL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Medewerkers in hun kracht  </a:t>
            </a:r>
          </a:p>
          <a:p>
            <a:pPr marL="270510">
              <a:spcAft>
                <a:spcPts val="0"/>
              </a:spcAft>
            </a:pPr>
            <a:r>
              <a:rPr lang="nl-NL" sz="12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nl-NL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0510">
              <a:spcAft>
                <a:spcPts val="0"/>
              </a:spcAft>
            </a:pPr>
            <a:r>
              <a:rPr lang="nl-NL" sz="12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nl-NL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57300" lvl="2" indent="-342900">
              <a:buFont typeface="Calibri" panose="020F0502020204030204" pitchFamily="34" charset="0"/>
              <a:buChar char="-"/>
            </a:pPr>
            <a:endParaRPr lang="nl-NL" sz="16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buFont typeface="Calibri" panose="020F0502020204030204" pitchFamily="34" charset="0"/>
              <a:buChar char="-"/>
            </a:pPr>
            <a:r>
              <a:rPr lang="nl-NL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Onbewust – onbekwaam</a:t>
            </a:r>
            <a:endParaRPr lang="nl-NL" sz="16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Calibri" panose="020F0502020204030204" pitchFamily="34" charset="0"/>
              <a:buChar char="-"/>
            </a:pPr>
            <a:r>
              <a:rPr lang="nl-NL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Weerstand bij collega’s</a:t>
            </a:r>
            <a:endParaRPr lang="nl-NL" sz="16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Calibri" panose="020F0502020204030204" pitchFamily="34" charset="0"/>
              <a:buChar char="-"/>
            </a:pPr>
            <a:r>
              <a:rPr lang="nl-NL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Transitie naar het onbekende gaan</a:t>
            </a:r>
            <a:endParaRPr lang="nl-NL" sz="16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Calibri" panose="020F0502020204030204" pitchFamily="34" charset="0"/>
              <a:buChar char="-"/>
            </a:pPr>
            <a:r>
              <a:rPr lang="nl-NL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Hoe bij blijven nieuwe ontwikkelingen</a:t>
            </a:r>
            <a:endParaRPr lang="nl-NL" sz="16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Calibri" panose="020F0502020204030204" pitchFamily="34" charset="0"/>
              <a:buChar char="-"/>
            </a:pPr>
            <a:r>
              <a:rPr lang="nl-NL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Competentie ‘eigenaarschap’ aanleren</a:t>
            </a:r>
          </a:p>
        </p:txBody>
      </p:sp>
    </p:spTree>
    <p:extLst>
      <p:ext uri="{BB962C8B-B14F-4D97-AF65-F5344CB8AC3E}">
        <p14:creationId xmlns:p14="http://schemas.microsoft.com/office/powerpoint/2010/main" val="9494599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53729-3A1D-D30C-8EEB-35AF8CD61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76AC96-01A2-FA34-EFE7-336524992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l-NL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Resultaten Dialoogronde 2</a:t>
            </a:r>
          </a:p>
        </p:txBody>
      </p:sp>
      <p:pic>
        <p:nvPicPr>
          <p:cNvPr id="12" name="Afbeelding 11" descr="cid:24c0c041-8c78-4bde-aeba-6ceaf389d12f@EURP189.PROD.OUTLOOK.COM">
            <a:extLst>
              <a:ext uri="{FF2B5EF4-FFF2-40B4-BE49-F238E27FC236}">
                <a16:creationId xmlns:a16="http://schemas.microsoft.com/office/drawing/2014/main" id="{4229BBBE-31F0-1A16-57DD-2FAC6F9F2C45}"/>
              </a:ext>
            </a:extLst>
          </p:cNvPr>
          <p:cNvPicPr/>
          <p:nvPr/>
        </p:nvPicPr>
        <p:blipFill rotWithShape="1"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" t="1913" r="2560" b="4024"/>
          <a:stretch>
            <a:fillRect/>
          </a:stretch>
        </p:blipFill>
        <p:spPr bwMode="auto">
          <a:xfrm>
            <a:off x="7643813" y="701878"/>
            <a:ext cx="4357688" cy="29308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Tijdelijke aanduiding voor inhoud 6" descr="cid:ec5f0223-032c-4248-8798-f88910e9fb47@EURP189.PROD.OUTLOOK.COM">
            <a:extLst>
              <a:ext uri="{FF2B5EF4-FFF2-40B4-BE49-F238E27FC236}">
                <a16:creationId xmlns:a16="http://schemas.microsoft.com/office/drawing/2014/main" id="{7890A953-DE3C-C4C9-0A69-522FE14E19F8}"/>
              </a:ext>
            </a:extLst>
          </p:cNvPr>
          <p:cNvPicPr>
            <a:picLocks noGrp="1"/>
          </p:cNvPicPr>
          <p:nvPr>
            <p:ph sz="half" idx="2"/>
          </p:nvPr>
        </p:nvPicPr>
        <p:blipFill rotWithShape="1"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5" t="3990" r="1700" b="7164"/>
          <a:stretch>
            <a:fillRect/>
          </a:stretch>
        </p:blipFill>
        <p:spPr bwMode="auto">
          <a:xfrm>
            <a:off x="269876" y="2319338"/>
            <a:ext cx="5822950" cy="41735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Afbeelding 12" descr="cid:2e32e760-58b9-4d93-a248-7994c2d82ab1@EURP189.PROD.OUTLOOK.COM">
            <a:extLst>
              <a:ext uri="{FF2B5EF4-FFF2-40B4-BE49-F238E27FC236}">
                <a16:creationId xmlns:a16="http://schemas.microsoft.com/office/drawing/2014/main" id="{00D4349A-C104-8E2C-4589-B6641EDE870C}"/>
              </a:ext>
            </a:extLst>
          </p:cNvPr>
          <p:cNvPicPr/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00" y="3086621"/>
            <a:ext cx="4978400" cy="3515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84541D17-1302-EE19-DA7D-B6069E7FFC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724" y="0"/>
            <a:ext cx="1691878" cy="989961"/>
          </a:xfrm>
          <a:prstGeom prst="rect">
            <a:avLst/>
          </a:prstGeom>
        </p:spPr>
      </p:pic>
      <p:sp>
        <p:nvSpPr>
          <p:cNvPr id="19" name="Rechthoek 18">
            <a:extLst>
              <a:ext uri="{FF2B5EF4-FFF2-40B4-BE49-F238E27FC236}">
                <a16:creationId xmlns:a16="http://schemas.microsoft.com/office/drawing/2014/main" id="{C459B392-48FD-7924-74E3-FCA2BE116CE5}"/>
              </a:ext>
            </a:extLst>
          </p:cNvPr>
          <p:cNvSpPr/>
          <p:nvPr/>
        </p:nvSpPr>
        <p:spPr>
          <a:xfrm>
            <a:off x="269876" y="1408113"/>
            <a:ext cx="4581524" cy="6741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400" b="1">
                <a:solidFill>
                  <a:srgbClr val="FFFFFF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Wat gaat ons dit opleveren?</a:t>
            </a:r>
            <a:endParaRPr lang="nl-NL" sz="2400" b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371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okboog 6">
            <a:extLst>
              <a:ext uri="{FF2B5EF4-FFF2-40B4-BE49-F238E27FC236}">
                <a16:creationId xmlns:a16="http://schemas.microsoft.com/office/drawing/2014/main" id="{4081D426-0223-4359-8434-7D290A9E2789}"/>
              </a:ext>
            </a:extLst>
          </p:cNvPr>
          <p:cNvSpPr/>
          <p:nvPr/>
        </p:nvSpPr>
        <p:spPr>
          <a:xfrm>
            <a:off x="886618" y="317545"/>
            <a:ext cx="10769599" cy="2962910"/>
          </a:xfrm>
          <a:prstGeom prst="blockArc">
            <a:avLst>
              <a:gd name="adj1" fmla="val 10780767"/>
              <a:gd name="adj2" fmla="val 0"/>
              <a:gd name="adj3" fmla="val 25000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NL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1EE64F9-408B-4987-AE6C-65D4514653A6}"/>
              </a:ext>
            </a:extLst>
          </p:cNvPr>
          <p:cNvSpPr txBox="1"/>
          <p:nvPr/>
        </p:nvSpPr>
        <p:spPr>
          <a:xfrm>
            <a:off x="5181600" y="489876"/>
            <a:ext cx="3771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NANO-ACTIES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0DCE926A-AA0E-4773-8C37-41B6C1FD4B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724" y="0"/>
            <a:ext cx="1691878" cy="989961"/>
          </a:xfrm>
          <a:prstGeom prst="rect">
            <a:avLst/>
          </a:prstGeom>
        </p:spPr>
      </p:pic>
      <p:pic>
        <p:nvPicPr>
          <p:cNvPr id="13" name="Afbeelding 12" descr="cid:242f70aa-b48b-425c-a6ee-4af4055a2857@EURP189.PROD.OUTLOOK.COM">
            <a:extLst>
              <a:ext uri="{FF2B5EF4-FFF2-40B4-BE49-F238E27FC236}">
                <a16:creationId xmlns:a16="http://schemas.microsoft.com/office/drawing/2014/main" id="{F5365B98-104E-4A02-AECF-E8FABB06D17D}"/>
              </a:ext>
            </a:extLst>
          </p:cNvPr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335" y="1265575"/>
            <a:ext cx="5364163" cy="3731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Afbeelding 11" descr="cid:4e0604a0-1e0c-4439-a9cc-ae7be3d8c871@EURP189.PROD.OUTLOOK.COM">
            <a:extLst>
              <a:ext uri="{FF2B5EF4-FFF2-40B4-BE49-F238E27FC236}">
                <a16:creationId xmlns:a16="http://schemas.microsoft.com/office/drawing/2014/main" id="{780E30C2-F4F8-4203-8E64-4E10E3CADDC7}"/>
              </a:ext>
            </a:extLst>
          </p:cNvPr>
          <p:cNvPicPr/>
          <p:nvPr/>
        </p:nvPicPr>
        <p:blipFill rotWithShape="1"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" t="17378" r="22340" b="33746"/>
          <a:stretch>
            <a:fillRect/>
          </a:stretch>
        </p:blipFill>
        <p:spPr bwMode="auto">
          <a:xfrm>
            <a:off x="27142" y="4138970"/>
            <a:ext cx="4017965" cy="2608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Afbeelding 13" descr="cid:69bebb87-e8ed-4b60-940a-89dbd15e32fc@EURP189.PROD.OUTLOOK.COM">
            <a:extLst>
              <a:ext uri="{FF2B5EF4-FFF2-40B4-BE49-F238E27FC236}">
                <a16:creationId xmlns:a16="http://schemas.microsoft.com/office/drawing/2014/main" id="{8F2F3538-DC8B-46FC-B7AC-8C860FF064B9}"/>
              </a:ext>
            </a:extLst>
          </p:cNvPr>
          <p:cNvPicPr/>
          <p:nvPr/>
        </p:nvPicPr>
        <p:blipFill rotWithShape="1"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4" t="16926" r="5084" b="37521"/>
          <a:stretch>
            <a:fillRect/>
          </a:stretch>
        </p:blipFill>
        <p:spPr bwMode="auto">
          <a:xfrm>
            <a:off x="107631" y="1896155"/>
            <a:ext cx="3401215" cy="13843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Afbeelding 14" descr="cid:2859e18c-c8fd-4411-a23e-b2bce1555c33@EURP189.PROD.OUTLOOK.COM">
            <a:extLst>
              <a:ext uri="{FF2B5EF4-FFF2-40B4-BE49-F238E27FC236}">
                <a16:creationId xmlns:a16="http://schemas.microsoft.com/office/drawing/2014/main" id="{26B2F57D-4E43-4EA9-80E6-9E71581AAD8F}"/>
              </a:ext>
            </a:extLst>
          </p:cNvPr>
          <p:cNvPicPr/>
          <p:nvPr/>
        </p:nvPicPr>
        <p:blipFill rotWithShape="1"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7" b="53441"/>
          <a:stretch>
            <a:fillRect/>
          </a:stretch>
        </p:blipFill>
        <p:spPr bwMode="auto">
          <a:xfrm>
            <a:off x="4089402" y="5027970"/>
            <a:ext cx="7566815" cy="1719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Afbeelding 15" descr="cid:f79b4cd8-f1e1-4b36-b6df-8baccb5627ae@EURP189.PROD.OUTLOOK.COM">
            <a:extLst>
              <a:ext uri="{FF2B5EF4-FFF2-40B4-BE49-F238E27FC236}">
                <a16:creationId xmlns:a16="http://schemas.microsoft.com/office/drawing/2014/main" id="{906D4A85-C934-4BA8-A2DE-43A4259EF81F}"/>
              </a:ext>
            </a:extLst>
          </p:cNvPr>
          <p:cNvPicPr/>
          <p:nvPr/>
        </p:nvPicPr>
        <p:blipFill rotWithShape="1"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55" b="16637"/>
          <a:stretch>
            <a:fillRect/>
          </a:stretch>
        </p:blipFill>
        <p:spPr bwMode="auto">
          <a:xfrm>
            <a:off x="8973148" y="3280455"/>
            <a:ext cx="3138104" cy="1365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37158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ffectieve manieren om draagvlak te creëren voor duurzaamheid - Duurzaam  Ondernemen">
            <a:extLst>
              <a:ext uri="{FF2B5EF4-FFF2-40B4-BE49-F238E27FC236}">
                <a16:creationId xmlns:a16="http://schemas.microsoft.com/office/drawing/2014/main" id="{2E38DE70-191F-2B9B-957F-FE46C72E18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5" r="-1" b="-1"/>
          <a:stretch/>
        </p:blipFill>
        <p:spPr bwMode="auto">
          <a:xfrm>
            <a:off x="120650" y="68263"/>
            <a:ext cx="11950700" cy="6721475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289689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33880" y="2006973"/>
            <a:ext cx="8616155" cy="659027"/>
          </a:xfrm>
        </p:spPr>
        <p:txBody>
          <a:bodyPr>
            <a:noAutofit/>
          </a:bodyPr>
          <a:lstStyle/>
          <a:p>
            <a:endParaRPr lang="nl-NL" sz="4800">
              <a:latin typeface="Arial"/>
              <a:cs typeface="Arial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33881" y="3182926"/>
            <a:ext cx="8616155" cy="6590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5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9EF8674-8E8F-48CE-85B5-558C7739BA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60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A2A297C-457C-83AA-AC99-873870A36B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/>
          <a:p>
            <a:r>
              <a:rPr lang="nl-NL" sz="6600" b="1"/>
              <a:t>In 2-tallen in gesprek</a:t>
            </a:r>
            <a:endParaRPr lang="nl-NL" sz="6600" b="1">
              <a:cs typeface="Calibri Light"/>
            </a:endParaRPr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A5B26282-AEAA-8B49-25E4-2BC1335E88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nl-NL" sz="2800"/>
              <a:t>Een dialoogcafé is een vorm van samen leren op organisatieniveau en is een middel om draagvlak te creëren.</a:t>
            </a:r>
            <a:endParaRPr lang="nl-NL" sz="2800">
              <a:cs typeface="Calibri"/>
            </a:endParaRPr>
          </a:p>
          <a:p>
            <a:r>
              <a:rPr lang="nl-NL" sz="3600"/>
              <a:t>Wat vind je van deze vorm?</a:t>
            </a:r>
            <a:endParaRPr lang="nl-NL" sz="3600">
              <a:cs typeface="Calibri"/>
            </a:endParaRPr>
          </a:p>
          <a:p>
            <a:r>
              <a:rPr lang="nl-NL" sz="3600"/>
              <a:t>Hoe werken jullie aan draagvlak?</a:t>
            </a:r>
            <a:endParaRPr lang="nl-NL" sz="3600">
              <a:cs typeface="Calibri"/>
            </a:endParaRPr>
          </a:p>
          <a:p>
            <a:endParaRPr lang="nl-NL" sz="1700"/>
          </a:p>
        </p:txBody>
      </p:sp>
    </p:spTree>
    <p:extLst>
      <p:ext uri="{BB962C8B-B14F-4D97-AF65-F5344CB8AC3E}">
        <p14:creationId xmlns:p14="http://schemas.microsoft.com/office/powerpoint/2010/main" val="4318828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C1EA7-A46D-B52E-A0D9-80D1730DE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84D56DA6-4D94-E8F4-D39F-034E4520556B}"/>
              </a:ext>
            </a:extLst>
          </p:cNvPr>
          <p:cNvSpPr txBox="1">
            <a:spLocks/>
          </p:cNvSpPr>
          <p:nvPr/>
        </p:nvSpPr>
        <p:spPr>
          <a:xfrm>
            <a:off x="1009167" y="989961"/>
            <a:ext cx="10078962" cy="57491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Onze reis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01AD323-CCCC-540F-F43B-C8FE6B720D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724" y="0"/>
            <a:ext cx="1691878" cy="989961"/>
          </a:xfrm>
          <a:prstGeom prst="rect">
            <a:avLst/>
          </a:prstGeom>
        </p:spPr>
      </p:pic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CB7ADE6D-82BB-8221-C67A-54611A27C134}"/>
              </a:ext>
            </a:extLst>
          </p:cNvPr>
          <p:cNvCxnSpPr>
            <a:cxnSpLocks/>
          </p:cNvCxnSpPr>
          <p:nvPr/>
        </p:nvCxnSpPr>
        <p:spPr>
          <a:xfrm>
            <a:off x="100398" y="4676173"/>
            <a:ext cx="117907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kstvak 6">
            <a:extLst>
              <a:ext uri="{FF2B5EF4-FFF2-40B4-BE49-F238E27FC236}">
                <a16:creationId xmlns:a16="http://schemas.microsoft.com/office/drawing/2014/main" id="{A1AA8C8A-246D-C58B-6A8A-BD1DC5F89416}"/>
              </a:ext>
            </a:extLst>
          </p:cNvPr>
          <p:cNvSpPr txBox="1"/>
          <p:nvPr/>
        </p:nvSpPr>
        <p:spPr>
          <a:xfrm rot="1650661">
            <a:off x="224276" y="2819185"/>
            <a:ext cx="461665" cy="14035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Artikel </a:t>
            </a:r>
          </a:p>
        </p:txBody>
      </p:sp>
      <p:pic>
        <p:nvPicPr>
          <p:cNvPr id="9" name="Picture 2" descr="LinkedIn - Microsoftpp-apps">
            <a:extLst>
              <a:ext uri="{FF2B5EF4-FFF2-40B4-BE49-F238E27FC236}">
                <a16:creationId xmlns:a16="http://schemas.microsoft.com/office/drawing/2014/main" id="{C34FDD35-C0AC-26F0-B236-40BEBBEB4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36639">
            <a:off x="339972" y="3093520"/>
            <a:ext cx="364783" cy="36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85E0B845-B0F3-915E-40DA-9C022A37BBCE}"/>
              </a:ext>
            </a:extLst>
          </p:cNvPr>
          <p:cNvSpPr txBox="1"/>
          <p:nvPr/>
        </p:nvSpPr>
        <p:spPr>
          <a:xfrm>
            <a:off x="1103871" y="4854407"/>
            <a:ext cx="461665" cy="18485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november 2022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09EEEFB7-977A-C672-8846-8A475CDA7CE4}"/>
              </a:ext>
            </a:extLst>
          </p:cNvPr>
          <p:cNvSpPr txBox="1"/>
          <p:nvPr/>
        </p:nvSpPr>
        <p:spPr>
          <a:xfrm>
            <a:off x="3661606" y="4923670"/>
            <a:ext cx="461665" cy="100555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Juni 2023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AAD34F27-C5B0-D3BD-D16F-D42D870D7DB8}"/>
              </a:ext>
            </a:extLst>
          </p:cNvPr>
          <p:cNvSpPr txBox="1"/>
          <p:nvPr/>
        </p:nvSpPr>
        <p:spPr>
          <a:xfrm>
            <a:off x="5864314" y="4212805"/>
            <a:ext cx="400110" cy="215213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 september 2023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E59E9CB9-2C16-42BC-F3B1-41F21182BA2B}"/>
              </a:ext>
            </a:extLst>
          </p:cNvPr>
          <p:cNvSpPr txBox="1"/>
          <p:nvPr/>
        </p:nvSpPr>
        <p:spPr>
          <a:xfrm>
            <a:off x="9868865" y="4502191"/>
            <a:ext cx="461665" cy="18485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 januari 2024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67E6FC01-0319-5D67-A722-42124944C683}"/>
              </a:ext>
            </a:extLst>
          </p:cNvPr>
          <p:cNvSpPr txBox="1"/>
          <p:nvPr/>
        </p:nvSpPr>
        <p:spPr>
          <a:xfrm>
            <a:off x="1886639" y="4858168"/>
            <a:ext cx="461665" cy="18485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 december 2022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3454B9F2-68ED-953F-0C57-E42AABF7F154}"/>
              </a:ext>
            </a:extLst>
          </p:cNvPr>
          <p:cNvSpPr txBox="1"/>
          <p:nvPr/>
        </p:nvSpPr>
        <p:spPr>
          <a:xfrm>
            <a:off x="8089863" y="4719269"/>
            <a:ext cx="461665" cy="18485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 november 2023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251DBEC5-7E7D-B8C3-C9AF-E0A8CE98830C}"/>
              </a:ext>
            </a:extLst>
          </p:cNvPr>
          <p:cNvSpPr txBox="1"/>
          <p:nvPr/>
        </p:nvSpPr>
        <p:spPr>
          <a:xfrm rot="1210151">
            <a:off x="1493619" y="1951188"/>
            <a:ext cx="430887" cy="26029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Netwerkbijeenkomst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AAADF4A5-8080-A07C-48CE-B46CCC7CE4BD}"/>
              </a:ext>
            </a:extLst>
          </p:cNvPr>
          <p:cNvSpPr txBox="1"/>
          <p:nvPr/>
        </p:nvSpPr>
        <p:spPr>
          <a:xfrm rot="1122607">
            <a:off x="2595289" y="1034898"/>
            <a:ext cx="677108" cy="26029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BIG CIE, Manager M&amp;O, opdracht in de pocket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2C03C9EC-A5AB-37B8-78B1-54B05E28A250}"/>
              </a:ext>
            </a:extLst>
          </p:cNvPr>
          <p:cNvSpPr txBox="1"/>
          <p:nvPr/>
        </p:nvSpPr>
        <p:spPr>
          <a:xfrm rot="1211439">
            <a:off x="4294909" y="434233"/>
            <a:ext cx="677108" cy="297646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Managers zorg &amp; VVAR doen mee! Start organisatie dialoogcafé</a:t>
            </a:r>
          </a:p>
        </p:txBody>
      </p:sp>
      <p:pic>
        <p:nvPicPr>
          <p:cNvPr id="1030" name="Picture 6" descr="Utrechtzorg | Vernieuwde huisstijl Utrechtzorg">
            <a:extLst>
              <a:ext uri="{FF2B5EF4-FFF2-40B4-BE49-F238E27FC236}">
                <a16:creationId xmlns:a16="http://schemas.microsoft.com/office/drawing/2014/main" id="{D298B3D4-FC6C-6B5D-2C61-5B81747EF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13740">
            <a:off x="1617351" y="2069364"/>
            <a:ext cx="1000240" cy="52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eranderen-is-vooral-veel-goede-gesprekken-voeren2 - K&amp;S">
            <a:extLst>
              <a:ext uri="{FF2B5EF4-FFF2-40B4-BE49-F238E27FC236}">
                <a16:creationId xmlns:a16="http://schemas.microsoft.com/office/drawing/2014/main" id="{8DE12A18-4BE8-F842-1578-C88BD073E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03706">
            <a:off x="1672856" y="3775920"/>
            <a:ext cx="968867" cy="56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Veranderen-is-vooral-veel-goede-gesprekken-voeren2 - K&amp;S">
            <a:extLst>
              <a:ext uri="{FF2B5EF4-FFF2-40B4-BE49-F238E27FC236}">
                <a16:creationId xmlns:a16="http://schemas.microsoft.com/office/drawing/2014/main" id="{362CE006-6305-8BC8-30D1-751BAEF85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03706">
            <a:off x="3541250" y="3690716"/>
            <a:ext cx="968867" cy="56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kstvak 23">
            <a:extLst>
              <a:ext uri="{FF2B5EF4-FFF2-40B4-BE49-F238E27FC236}">
                <a16:creationId xmlns:a16="http://schemas.microsoft.com/office/drawing/2014/main" id="{D133B43E-A49E-7EE5-F7E7-8699E59F54A7}"/>
              </a:ext>
            </a:extLst>
          </p:cNvPr>
          <p:cNvSpPr txBox="1"/>
          <p:nvPr/>
        </p:nvSpPr>
        <p:spPr>
          <a:xfrm rot="1122607">
            <a:off x="10214986" y="1047991"/>
            <a:ext cx="677108" cy="26029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Evaluatie en einde opdracht met opdrachtgever.</a:t>
            </a:r>
          </a:p>
        </p:txBody>
      </p:sp>
      <p:pic>
        <p:nvPicPr>
          <p:cNvPr id="25" name="Picture 8" descr="Veranderen-is-vooral-veel-goede-gesprekken-voeren2 - K&amp;S">
            <a:extLst>
              <a:ext uri="{FF2B5EF4-FFF2-40B4-BE49-F238E27FC236}">
                <a16:creationId xmlns:a16="http://schemas.microsoft.com/office/drawing/2014/main" id="{A31BFF97-8A5A-BC1D-6776-9164A9EFA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03706">
            <a:off x="9647704" y="3754751"/>
            <a:ext cx="968867" cy="56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kstvak 25">
            <a:extLst>
              <a:ext uri="{FF2B5EF4-FFF2-40B4-BE49-F238E27FC236}">
                <a16:creationId xmlns:a16="http://schemas.microsoft.com/office/drawing/2014/main" id="{A108FFCA-D69D-940E-C828-918670269A3B}"/>
              </a:ext>
            </a:extLst>
          </p:cNvPr>
          <p:cNvSpPr txBox="1"/>
          <p:nvPr/>
        </p:nvSpPr>
        <p:spPr>
          <a:xfrm>
            <a:off x="11037922" y="4502192"/>
            <a:ext cx="461665" cy="18485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februari 2024</a:t>
            </a:r>
          </a:p>
        </p:txBody>
      </p:sp>
      <p:sp>
        <p:nvSpPr>
          <p:cNvPr id="11" name="AutoShape 10" descr="https://werkplek.warandezorg.nl/protected/view/files/_800x450_crop_center-center_none/728014/Beeld-EigenwijZBekwaam.webp">
            <a:extLst>
              <a:ext uri="{FF2B5EF4-FFF2-40B4-BE49-F238E27FC236}">
                <a16:creationId xmlns:a16="http://schemas.microsoft.com/office/drawing/2014/main" id="{01B53A3F-1B4F-CB3D-0FDC-C983E3029B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Afbeelding 27">
            <a:extLst>
              <a:ext uri="{FF2B5EF4-FFF2-40B4-BE49-F238E27FC236}">
                <a16:creationId xmlns:a16="http://schemas.microsoft.com/office/drawing/2014/main" id="{D5DFFF74-8313-F97E-6FBE-6CDDEF3783D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24527">
            <a:off x="10734889" y="3929981"/>
            <a:ext cx="749265" cy="461246"/>
          </a:xfrm>
          <a:prstGeom prst="rect">
            <a:avLst/>
          </a:prstGeom>
          <a:noFill/>
        </p:spPr>
      </p:pic>
      <p:sp>
        <p:nvSpPr>
          <p:cNvPr id="29" name="Tekstvak 28">
            <a:extLst>
              <a:ext uri="{FF2B5EF4-FFF2-40B4-BE49-F238E27FC236}">
                <a16:creationId xmlns:a16="http://schemas.microsoft.com/office/drawing/2014/main" id="{33D46CD2-68CA-9E7F-BF6A-1E9D08DE706B}"/>
              </a:ext>
            </a:extLst>
          </p:cNvPr>
          <p:cNvSpPr txBox="1"/>
          <p:nvPr/>
        </p:nvSpPr>
        <p:spPr>
          <a:xfrm rot="1122607">
            <a:off x="11191941" y="1193234"/>
            <a:ext cx="923330" cy="2602911"/>
          </a:xfrm>
          <a:prstGeom prst="rect">
            <a:avLst/>
          </a:prstGeom>
          <a:noFill/>
        </p:spPr>
        <p:txBody>
          <a:bodyPr vert="vert270"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Werkgroep </a:t>
            </a:r>
            <a:r>
              <a:rPr kumimoji="0" lang="nl-NL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EigenWijZ</a:t>
            </a: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Bekwaam maakt afspraken over vervolgstappen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25DCD1C1-A5A0-D2EE-DE57-13CA1BB2F270}"/>
              </a:ext>
            </a:extLst>
          </p:cNvPr>
          <p:cNvSpPr txBox="1"/>
          <p:nvPr/>
        </p:nvSpPr>
        <p:spPr>
          <a:xfrm rot="1211439">
            <a:off x="6887991" y="162030"/>
            <a:ext cx="353943" cy="435718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Voorbereidende afspraak met inhoudelijke werkgroep en Petrouschka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9D144C40-63CF-38E5-BCA6-281D6F79D29A}"/>
              </a:ext>
            </a:extLst>
          </p:cNvPr>
          <p:cNvSpPr txBox="1"/>
          <p:nvPr/>
        </p:nvSpPr>
        <p:spPr>
          <a:xfrm>
            <a:off x="7126345" y="4223412"/>
            <a:ext cx="400110" cy="18485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oktober 2023</a:t>
            </a: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D83AEA2F-4A62-A48A-462A-08041AD033C1}"/>
              </a:ext>
            </a:extLst>
          </p:cNvPr>
          <p:cNvSpPr txBox="1"/>
          <p:nvPr/>
        </p:nvSpPr>
        <p:spPr>
          <a:xfrm rot="1211439">
            <a:off x="7872665" y="195593"/>
            <a:ext cx="353943" cy="435718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Doel, opzet en draaiboek definitief gemaakt met werkgroep</a:t>
            </a:r>
          </a:p>
        </p:txBody>
      </p:sp>
      <p:pic>
        <p:nvPicPr>
          <p:cNvPr id="33" name="Afbeelding 32">
            <a:extLst>
              <a:ext uri="{FF2B5EF4-FFF2-40B4-BE49-F238E27FC236}">
                <a16:creationId xmlns:a16="http://schemas.microsoft.com/office/drawing/2014/main" id="{9FDB2FC4-6245-588E-FD41-0214F7F941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45409">
            <a:off x="8106755" y="2506936"/>
            <a:ext cx="1405367" cy="790519"/>
          </a:xfrm>
          <a:prstGeom prst="rect">
            <a:avLst/>
          </a:prstGeom>
        </p:spPr>
      </p:pic>
      <p:sp>
        <p:nvSpPr>
          <p:cNvPr id="34" name="Tekstvak 33">
            <a:extLst>
              <a:ext uri="{FF2B5EF4-FFF2-40B4-BE49-F238E27FC236}">
                <a16:creationId xmlns:a16="http://schemas.microsoft.com/office/drawing/2014/main" id="{01B4B85A-2475-E64B-2824-B697EE00EB49}"/>
              </a:ext>
            </a:extLst>
          </p:cNvPr>
          <p:cNvSpPr txBox="1"/>
          <p:nvPr/>
        </p:nvSpPr>
        <p:spPr>
          <a:xfrm>
            <a:off x="5380322" y="4802472"/>
            <a:ext cx="461665" cy="18485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september 2023</a:t>
            </a: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133931A3-9A7F-387C-388F-900B61E653F2}"/>
              </a:ext>
            </a:extLst>
          </p:cNvPr>
          <p:cNvSpPr txBox="1"/>
          <p:nvPr/>
        </p:nvSpPr>
        <p:spPr>
          <a:xfrm rot="1211439">
            <a:off x="6348320" y="26297"/>
            <a:ext cx="430887" cy="377275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 werkgroep M&amp;O ‘</a:t>
            </a:r>
            <a:r>
              <a:rPr kumimoji="0" lang="nl-NL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EigenwijZ</a:t>
            </a: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Bekwaam’</a:t>
            </a:r>
          </a:p>
        </p:txBody>
      </p:sp>
      <p:pic>
        <p:nvPicPr>
          <p:cNvPr id="36" name="Afbeelding 35">
            <a:extLst>
              <a:ext uri="{FF2B5EF4-FFF2-40B4-BE49-F238E27FC236}">
                <a16:creationId xmlns:a16="http://schemas.microsoft.com/office/drawing/2014/main" id="{CAAB011F-D6AB-F30D-5877-7FAF66F03A10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24527">
            <a:off x="5528163" y="3939765"/>
            <a:ext cx="598000" cy="408180"/>
          </a:xfrm>
          <a:prstGeom prst="rect">
            <a:avLst/>
          </a:prstGeom>
          <a:noFill/>
        </p:spPr>
      </p:pic>
      <p:pic>
        <p:nvPicPr>
          <p:cNvPr id="37" name="Picture 6" descr="Utrechtzorg | Vernieuwde huisstijl Utrechtzorg">
            <a:extLst>
              <a:ext uri="{FF2B5EF4-FFF2-40B4-BE49-F238E27FC236}">
                <a16:creationId xmlns:a16="http://schemas.microsoft.com/office/drawing/2014/main" id="{BA917095-1B36-4D1E-B581-388021B19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13740">
            <a:off x="3298645" y="1955050"/>
            <a:ext cx="1000240" cy="52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Utrechtzorg | Vernieuwde huisstijl Utrechtzorg">
            <a:extLst>
              <a:ext uri="{FF2B5EF4-FFF2-40B4-BE49-F238E27FC236}">
                <a16:creationId xmlns:a16="http://schemas.microsoft.com/office/drawing/2014/main" id="{55DBDDD2-5986-FE4E-EA99-C7556B65B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13740">
            <a:off x="1597867" y="2074475"/>
            <a:ext cx="1000240" cy="52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Utrechtzorg | Vernieuwde huisstijl Utrechtzorg">
            <a:extLst>
              <a:ext uri="{FF2B5EF4-FFF2-40B4-BE49-F238E27FC236}">
                <a16:creationId xmlns:a16="http://schemas.microsoft.com/office/drawing/2014/main" id="{4B0488D4-B010-52AF-3E22-B3ABA8E477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67" b="25412"/>
          <a:stretch/>
        </p:blipFill>
        <p:spPr bwMode="auto">
          <a:xfrm rot="17513740">
            <a:off x="7918599" y="1901434"/>
            <a:ext cx="1000240" cy="28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Utrechtzorg | Vernieuwde huisstijl Utrechtzorg">
            <a:extLst>
              <a:ext uri="{FF2B5EF4-FFF2-40B4-BE49-F238E27FC236}">
                <a16:creationId xmlns:a16="http://schemas.microsoft.com/office/drawing/2014/main" id="{4FFFDA2F-04B1-4B25-57FA-53E1081381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" b="29282"/>
          <a:stretch/>
        </p:blipFill>
        <p:spPr bwMode="auto">
          <a:xfrm rot="17513740">
            <a:off x="10588009" y="2022469"/>
            <a:ext cx="1000240" cy="36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kstvak 42">
            <a:extLst>
              <a:ext uri="{FF2B5EF4-FFF2-40B4-BE49-F238E27FC236}">
                <a16:creationId xmlns:a16="http://schemas.microsoft.com/office/drawing/2014/main" id="{464CEEFE-9C62-CCAB-B618-12AD12A5DDCD}"/>
              </a:ext>
            </a:extLst>
          </p:cNvPr>
          <p:cNvSpPr txBox="1"/>
          <p:nvPr/>
        </p:nvSpPr>
        <p:spPr>
          <a:xfrm>
            <a:off x="8858914" y="4535756"/>
            <a:ext cx="461665" cy="18485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&amp; 9  nov 2023</a:t>
            </a:r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50D54950-B4CA-D10A-B734-AACA2F2DFCFD}"/>
              </a:ext>
            </a:extLst>
          </p:cNvPr>
          <p:cNvSpPr txBox="1"/>
          <p:nvPr/>
        </p:nvSpPr>
        <p:spPr>
          <a:xfrm rot="1122607">
            <a:off x="9187015" y="1882692"/>
            <a:ext cx="677108" cy="26029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Evaluatie met Petrouschka en BIG CIE</a:t>
            </a:r>
          </a:p>
        </p:txBody>
      </p:sp>
      <p:pic>
        <p:nvPicPr>
          <p:cNvPr id="46" name="Afbeelding 45">
            <a:extLst>
              <a:ext uri="{FF2B5EF4-FFF2-40B4-BE49-F238E27FC236}">
                <a16:creationId xmlns:a16="http://schemas.microsoft.com/office/drawing/2014/main" id="{5853D07C-457B-62DF-B4B3-362ACF509E73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24527">
            <a:off x="6461855" y="4994785"/>
            <a:ext cx="598000" cy="408180"/>
          </a:xfrm>
          <a:prstGeom prst="rect">
            <a:avLst/>
          </a:prstGeom>
          <a:noFill/>
        </p:spPr>
      </p:pic>
      <p:pic>
        <p:nvPicPr>
          <p:cNvPr id="47" name="Afbeelding 46">
            <a:extLst>
              <a:ext uri="{FF2B5EF4-FFF2-40B4-BE49-F238E27FC236}">
                <a16:creationId xmlns:a16="http://schemas.microsoft.com/office/drawing/2014/main" id="{488C5B8F-F378-3842-7F87-58EB4DE5A660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24527">
            <a:off x="9312281" y="5032005"/>
            <a:ext cx="598000" cy="408180"/>
          </a:xfrm>
          <a:prstGeom prst="rect">
            <a:avLst/>
          </a:prstGeom>
          <a:noFill/>
        </p:spPr>
      </p:pic>
      <p:pic>
        <p:nvPicPr>
          <p:cNvPr id="48" name="Picture 8" descr="Veranderen-is-vooral-veel-goede-gesprekken-voeren2 - K&amp;S">
            <a:extLst>
              <a:ext uri="{FF2B5EF4-FFF2-40B4-BE49-F238E27FC236}">
                <a16:creationId xmlns:a16="http://schemas.microsoft.com/office/drawing/2014/main" id="{5E1FA7C5-0D15-ECCD-CC82-9C0AD1F7C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03706">
            <a:off x="7749545" y="3790583"/>
            <a:ext cx="968867" cy="56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Postkaart Emoji Drol - by Twist Lifestyle">
            <a:extLst>
              <a:ext uri="{FF2B5EF4-FFF2-40B4-BE49-F238E27FC236}">
                <a16:creationId xmlns:a16="http://schemas.microsoft.com/office/drawing/2014/main" id="{4F6931E7-BAD2-923D-C1FC-72F3E31EE01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5641" t="36134" r="21764" b="26029"/>
          <a:stretch/>
        </p:blipFill>
        <p:spPr>
          <a:xfrm rot="-2700000">
            <a:off x="264409" y="2517997"/>
            <a:ext cx="309819" cy="247020"/>
          </a:xfrm>
          <a:prstGeom prst="rect">
            <a:avLst/>
          </a:prstGeom>
        </p:spPr>
      </p:pic>
      <p:sp>
        <p:nvSpPr>
          <p:cNvPr id="5" name="AutoShape 4" descr="Bekijk een vergroting">
            <a:extLst>
              <a:ext uri="{FF2B5EF4-FFF2-40B4-BE49-F238E27FC236}">
                <a16:creationId xmlns:a16="http://schemas.microsoft.com/office/drawing/2014/main" id="{FD13AECA-1260-A06A-7CB1-6D184DD5FDF9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8718384"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Afbeelding 20" descr="Afbeelding met persoon, kleding, Menselijk gezicht, muur&#10;&#10;Automatisch gegenereerde beschrijving">
            <a:extLst>
              <a:ext uri="{FF2B5EF4-FFF2-40B4-BE49-F238E27FC236}">
                <a16:creationId xmlns:a16="http://schemas.microsoft.com/office/drawing/2014/main" id="{B488DC45-1F2A-53A6-F705-FDAA765A64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95542">
            <a:off x="4366467" y="3689479"/>
            <a:ext cx="806233" cy="720571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D2713376-2C23-FFA0-1BB7-3F238C1B0120}"/>
              </a:ext>
            </a:extLst>
          </p:cNvPr>
          <p:cNvSpPr txBox="1"/>
          <p:nvPr/>
        </p:nvSpPr>
        <p:spPr>
          <a:xfrm>
            <a:off x="4548107" y="4664229"/>
            <a:ext cx="461665" cy="136924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Juni 2023</a:t>
            </a:r>
          </a:p>
        </p:txBody>
      </p:sp>
      <p:pic>
        <p:nvPicPr>
          <p:cNvPr id="45" name="Afbeelding 44" descr="Afbeelding met meubels, tafel, interieurontwerp, bank&#10;&#10;Automatisch gegenereerde beschrijving">
            <a:extLst>
              <a:ext uri="{FF2B5EF4-FFF2-40B4-BE49-F238E27FC236}">
                <a16:creationId xmlns:a16="http://schemas.microsoft.com/office/drawing/2014/main" id="{8D87988D-93A8-A701-1C80-BC8709E8804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4655">
            <a:off x="4864781" y="2509049"/>
            <a:ext cx="1305320" cy="685293"/>
          </a:xfrm>
          <a:prstGeom prst="rect">
            <a:avLst/>
          </a:prstGeom>
        </p:spPr>
      </p:pic>
      <p:sp>
        <p:nvSpPr>
          <p:cNvPr id="49" name="Tekstvak 48">
            <a:extLst>
              <a:ext uri="{FF2B5EF4-FFF2-40B4-BE49-F238E27FC236}">
                <a16:creationId xmlns:a16="http://schemas.microsoft.com/office/drawing/2014/main" id="{4743558B-5B75-C1AB-FDFC-487A2B0F5AA1}"/>
              </a:ext>
            </a:extLst>
          </p:cNvPr>
          <p:cNvSpPr txBox="1"/>
          <p:nvPr/>
        </p:nvSpPr>
        <p:spPr>
          <a:xfrm>
            <a:off x="4983884" y="4664228"/>
            <a:ext cx="461665" cy="136924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juli 2023</a:t>
            </a:r>
          </a:p>
        </p:txBody>
      </p:sp>
      <p:cxnSp>
        <p:nvCxnSpPr>
          <p:cNvPr id="51" name="Rechte verbindingslijn 50">
            <a:extLst>
              <a:ext uri="{FF2B5EF4-FFF2-40B4-BE49-F238E27FC236}">
                <a16:creationId xmlns:a16="http://schemas.microsoft.com/office/drawing/2014/main" id="{038F9521-9877-7CB7-3A43-E4FD27AF3454}"/>
              </a:ext>
            </a:extLst>
          </p:cNvPr>
          <p:cNvCxnSpPr>
            <a:cxnSpLocks/>
            <a:stCxn id="49" idx="0"/>
          </p:cNvCxnSpPr>
          <p:nvPr/>
        </p:nvCxnSpPr>
        <p:spPr>
          <a:xfrm flipV="1">
            <a:off x="5214717" y="3527519"/>
            <a:ext cx="207679" cy="1136709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3" name="Tekstvak 52">
            <a:extLst>
              <a:ext uri="{FF2B5EF4-FFF2-40B4-BE49-F238E27FC236}">
                <a16:creationId xmlns:a16="http://schemas.microsoft.com/office/drawing/2014/main" id="{24289896-4B8E-DAD6-D563-268E96AA29DD}"/>
              </a:ext>
            </a:extLst>
          </p:cNvPr>
          <p:cNvSpPr txBox="1"/>
          <p:nvPr/>
        </p:nvSpPr>
        <p:spPr>
          <a:xfrm rot="1211439">
            <a:off x="5952570" y="37096"/>
            <a:ext cx="430887" cy="209272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Digitale Academie live!</a:t>
            </a:r>
          </a:p>
        </p:txBody>
      </p:sp>
      <p:sp>
        <p:nvSpPr>
          <p:cNvPr id="54" name="Tekstvak 53">
            <a:extLst>
              <a:ext uri="{FF2B5EF4-FFF2-40B4-BE49-F238E27FC236}">
                <a16:creationId xmlns:a16="http://schemas.microsoft.com/office/drawing/2014/main" id="{852485E4-32C1-B597-79C3-37476C9D50DF}"/>
              </a:ext>
            </a:extLst>
          </p:cNvPr>
          <p:cNvSpPr txBox="1"/>
          <p:nvPr/>
        </p:nvSpPr>
        <p:spPr>
          <a:xfrm rot="1211439">
            <a:off x="5079324" y="161680"/>
            <a:ext cx="430887" cy="331791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Helpende Plus mag insuline toedienen</a:t>
            </a:r>
          </a:p>
        </p:txBody>
      </p:sp>
      <p:pic>
        <p:nvPicPr>
          <p:cNvPr id="8" name="Picture 2" descr="Petrouschka Wind-Werker - Van 'radertje' tot Rijnlandse ...">
            <a:extLst>
              <a:ext uri="{FF2B5EF4-FFF2-40B4-BE49-F238E27FC236}">
                <a16:creationId xmlns:a16="http://schemas.microsoft.com/office/drawing/2014/main" id="{F08D4393-A405-C22A-0672-90A78C027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26811">
            <a:off x="7670422" y="968281"/>
            <a:ext cx="446797" cy="44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279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 txBox="1">
            <a:spLocks/>
          </p:cNvSpPr>
          <p:nvPr/>
        </p:nvSpPr>
        <p:spPr>
          <a:xfrm>
            <a:off x="1009167" y="989961"/>
            <a:ext cx="10078962" cy="57491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Onze reis </a:t>
            </a:r>
          </a:p>
          <a:p>
            <a:pPr marL="0" indent="0">
              <a:buNone/>
            </a:pPr>
            <a:endParaRPr lang="nl-NL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724" y="0"/>
            <a:ext cx="1691878" cy="989961"/>
          </a:xfrm>
          <a:prstGeom prst="rect">
            <a:avLst/>
          </a:prstGeom>
        </p:spPr>
      </p:pic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FF1DE120-C641-4E6A-8579-212D02D56208}"/>
              </a:ext>
            </a:extLst>
          </p:cNvPr>
          <p:cNvCxnSpPr>
            <a:cxnSpLocks/>
          </p:cNvCxnSpPr>
          <p:nvPr/>
        </p:nvCxnSpPr>
        <p:spPr>
          <a:xfrm>
            <a:off x="100398" y="4676173"/>
            <a:ext cx="117907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kstvak 11">
            <a:extLst>
              <a:ext uri="{FF2B5EF4-FFF2-40B4-BE49-F238E27FC236}">
                <a16:creationId xmlns:a16="http://schemas.microsoft.com/office/drawing/2014/main" id="{9F779F2B-E8DE-4E5C-8A48-0DB803E10BEB}"/>
              </a:ext>
            </a:extLst>
          </p:cNvPr>
          <p:cNvSpPr txBox="1"/>
          <p:nvPr/>
        </p:nvSpPr>
        <p:spPr>
          <a:xfrm>
            <a:off x="4939609" y="4856598"/>
            <a:ext cx="461665" cy="1847762"/>
          </a:xfrm>
          <a:prstGeom prst="rect">
            <a:avLst/>
          </a:prstGeom>
          <a:noFill/>
        </p:spPr>
        <p:txBody>
          <a:bodyPr vert="vert270" wrap="square" lIns="91440" tIns="45720" rIns="91440" bIns="45720" rtlCol="0" anchor="t">
            <a:spAutoFit/>
          </a:bodyPr>
          <a:lstStyle/>
          <a:p>
            <a:r>
              <a:rPr lang="nl-NL"/>
              <a:t>21 maart 2024</a:t>
            </a:r>
            <a:endParaRPr lang="nl-NL">
              <a:ea typeface="Calibri"/>
              <a:cs typeface="Calibri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666BB341-A87A-4C53-AA3C-16C65A72F97A}"/>
              </a:ext>
            </a:extLst>
          </p:cNvPr>
          <p:cNvSpPr txBox="1"/>
          <p:nvPr/>
        </p:nvSpPr>
        <p:spPr>
          <a:xfrm>
            <a:off x="1657312" y="4853112"/>
            <a:ext cx="461665" cy="18485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nl-NL"/>
              <a:t>23 januari 2024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4F8B2327-D693-4418-B4E3-D2819BA49126}"/>
              </a:ext>
            </a:extLst>
          </p:cNvPr>
          <p:cNvSpPr txBox="1"/>
          <p:nvPr/>
        </p:nvSpPr>
        <p:spPr>
          <a:xfrm>
            <a:off x="269337" y="4849611"/>
            <a:ext cx="461665" cy="18485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nl-NL"/>
              <a:t>7 november 2023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68C04354-C1C5-46CE-B28E-CEFB7D1E164F}"/>
              </a:ext>
            </a:extLst>
          </p:cNvPr>
          <p:cNvSpPr txBox="1"/>
          <p:nvPr/>
        </p:nvSpPr>
        <p:spPr>
          <a:xfrm rot="1210151">
            <a:off x="4724166" y="2011357"/>
            <a:ext cx="430887" cy="2602911"/>
          </a:xfrm>
          <a:prstGeom prst="rect">
            <a:avLst/>
          </a:prstGeom>
          <a:noFill/>
        </p:spPr>
        <p:txBody>
          <a:bodyPr vert="vert270" wrap="square" lIns="91440" tIns="45720" rIns="91440" bIns="45720" rtlCol="0" anchor="t">
            <a:spAutoFit/>
          </a:bodyPr>
          <a:lstStyle/>
          <a:p>
            <a:r>
              <a:rPr lang="nl-NL" sz="1600"/>
              <a:t>Netwerkbijeenkomst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A16D8B45-6C7F-4402-A433-9090BABC5E05}"/>
              </a:ext>
            </a:extLst>
          </p:cNvPr>
          <p:cNvSpPr txBox="1"/>
          <p:nvPr/>
        </p:nvSpPr>
        <p:spPr>
          <a:xfrm rot="1122607">
            <a:off x="2119430" y="1597766"/>
            <a:ext cx="923330" cy="178075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nl-NL" sz="1600"/>
              <a:t>Evaluatie en einde opdracht met opdrachtgever.</a:t>
            </a:r>
          </a:p>
        </p:txBody>
      </p:sp>
      <p:pic>
        <p:nvPicPr>
          <p:cNvPr id="25" name="Picture 8" descr="Veranderen-is-vooral-veel-goede-gesprekken-voeren2 - K&amp;S">
            <a:extLst>
              <a:ext uri="{FF2B5EF4-FFF2-40B4-BE49-F238E27FC236}">
                <a16:creationId xmlns:a16="http://schemas.microsoft.com/office/drawing/2014/main" id="{24E59761-AF79-4C85-B514-F3CE62E58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03706">
            <a:off x="1606598" y="3694593"/>
            <a:ext cx="968867" cy="56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kstvak 25">
            <a:extLst>
              <a:ext uri="{FF2B5EF4-FFF2-40B4-BE49-F238E27FC236}">
                <a16:creationId xmlns:a16="http://schemas.microsoft.com/office/drawing/2014/main" id="{B72D7CF3-8AC3-4C70-A6CF-52EF99952677}"/>
              </a:ext>
            </a:extLst>
          </p:cNvPr>
          <p:cNvSpPr txBox="1"/>
          <p:nvPr/>
        </p:nvSpPr>
        <p:spPr>
          <a:xfrm>
            <a:off x="3189798" y="4853112"/>
            <a:ext cx="461665" cy="18485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nl-NL"/>
              <a:t>6 februari 2024</a:t>
            </a:r>
          </a:p>
        </p:txBody>
      </p:sp>
      <p:sp>
        <p:nvSpPr>
          <p:cNvPr id="11" name="AutoShape 10" descr="https://werkplek.warandezorg.nl/protected/view/files/_800x450_crop_center-center_none/728014/Beeld-EigenwijZBekwaam.webp">
            <a:extLst>
              <a:ext uri="{FF2B5EF4-FFF2-40B4-BE49-F238E27FC236}">
                <a16:creationId xmlns:a16="http://schemas.microsoft.com/office/drawing/2014/main" id="{6CE02E37-DD9F-44CB-86FF-55B415F836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28" name="Afbeelding 27">
            <a:extLst>
              <a:ext uri="{FF2B5EF4-FFF2-40B4-BE49-F238E27FC236}">
                <a16:creationId xmlns:a16="http://schemas.microsoft.com/office/drawing/2014/main" id="{853F89AB-4012-4C89-AF61-1A6410C6D6B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24527">
            <a:off x="3088243" y="3908715"/>
            <a:ext cx="749265" cy="461246"/>
          </a:xfrm>
          <a:prstGeom prst="rect">
            <a:avLst/>
          </a:prstGeom>
          <a:noFill/>
        </p:spPr>
      </p:pic>
      <p:sp>
        <p:nvSpPr>
          <p:cNvPr id="29" name="Tekstvak 28">
            <a:extLst>
              <a:ext uri="{FF2B5EF4-FFF2-40B4-BE49-F238E27FC236}">
                <a16:creationId xmlns:a16="http://schemas.microsoft.com/office/drawing/2014/main" id="{D74D45FC-92BF-4C44-B3F6-5D58ACCBCB38}"/>
              </a:ext>
            </a:extLst>
          </p:cNvPr>
          <p:cNvSpPr txBox="1"/>
          <p:nvPr/>
        </p:nvSpPr>
        <p:spPr>
          <a:xfrm rot="1122607">
            <a:off x="3404245" y="984820"/>
            <a:ext cx="923330" cy="2602911"/>
          </a:xfrm>
          <a:prstGeom prst="rect">
            <a:avLst/>
          </a:prstGeom>
          <a:noFill/>
        </p:spPr>
        <p:txBody>
          <a:bodyPr vert="vert270" wrap="square" lIns="91440" tIns="45720" rIns="91440" bIns="45720" rtlCol="0" anchor="t">
            <a:spAutoFit/>
          </a:bodyPr>
          <a:lstStyle/>
          <a:p>
            <a:r>
              <a:rPr lang="nl-NL" sz="1600"/>
              <a:t>Werkgroep </a:t>
            </a:r>
            <a:r>
              <a:rPr lang="nl-NL" sz="1600" err="1"/>
              <a:t>EigenWijZ</a:t>
            </a:r>
            <a:r>
              <a:rPr lang="nl-NL" sz="1600"/>
              <a:t> Bekwaam maakt afspraken over vervolgstappen</a:t>
            </a:r>
          </a:p>
        </p:txBody>
      </p:sp>
      <p:pic>
        <p:nvPicPr>
          <p:cNvPr id="33" name="Afbeelding 32">
            <a:extLst>
              <a:ext uri="{FF2B5EF4-FFF2-40B4-BE49-F238E27FC236}">
                <a16:creationId xmlns:a16="http://schemas.microsoft.com/office/drawing/2014/main" id="{DAB0B589-56B8-4D63-AC84-288B50FC58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45409">
            <a:off x="35571" y="2176068"/>
            <a:ext cx="1405367" cy="790519"/>
          </a:xfrm>
          <a:prstGeom prst="rect">
            <a:avLst/>
          </a:prstGeom>
        </p:spPr>
      </p:pic>
      <p:pic>
        <p:nvPicPr>
          <p:cNvPr id="37" name="Picture 6" descr="Utrechtzorg | Vernieuwde huisstijl Utrechtzorg">
            <a:extLst>
              <a:ext uri="{FF2B5EF4-FFF2-40B4-BE49-F238E27FC236}">
                <a16:creationId xmlns:a16="http://schemas.microsoft.com/office/drawing/2014/main" id="{7DD10A0B-5751-4C65-BCC0-B4B37FBA7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13740">
            <a:off x="4852772" y="1835210"/>
            <a:ext cx="1000240" cy="52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kstvak 42">
            <a:extLst>
              <a:ext uri="{FF2B5EF4-FFF2-40B4-BE49-F238E27FC236}">
                <a16:creationId xmlns:a16="http://schemas.microsoft.com/office/drawing/2014/main" id="{D392E7ED-DDB0-42EE-BB33-80B6F216893F}"/>
              </a:ext>
            </a:extLst>
          </p:cNvPr>
          <p:cNvSpPr txBox="1"/>
          <p:nvPr/>
        </p:nvSpPr>
        <p:spPr>
          <a:xfrm>
            <a:off x="857914" y="4856598"/>
            <a:ext cx="461665" cy="18485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nl-NL"/>
              <a:t>8 &amp; 9  nov 2023</a:t>
            </a:r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D803FD23-5DC9-444B-9F5C-90E1662F18B9}"/>
              </a:ext>
            </a:extLst>
          </p:cNvPr>
          <p:cNvSpPr txBox="1"/>
          <p:nvPr/>
        </p:nvSpPr>
        <p:spPr>
          <a:xfrm rot="1122607">
            <a:off x="1256200" y="1932824"/>
            <a:ext cx="677108" cy="26029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nl-NL" sz="1600"/>
              <a:t>Evaluatie met Petrouschka en BIG CIE</a:t>
            </a:r>
          </a:p>
        </p:txBody>
      </p:sp>
      <p:pic>
        <p:nvPicPr>
          <p:cNvPr id="48" name="Picture 8" descr="Veranderen-is-vooral-veel-goede-gesprekken-voeren2 - K&amp;S">
            <a:extLst>
              <a:ext uri="{FF2B5EF4-FFF2-40B4-BE49-F238E27FC236}">
                <a16:creationId xmlns:a16="http://schemas.microsoft.com/office/drawing/2014/main" id="{43A7B9CF-079B-4091-BADF-C030BDE85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03706">
            <a:off x="169650" y="3700346"/>
            <a:ext cx="968867" cy="56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kstvak 11">
            <a:extLst>
              <a:ext uri="{FF2B5EF4-FFF2-40B4-BE49-F238E27FC236}">
                <a16:creationId xmlns:a16="http://schemas.microsoft.com/office/drawing/2014/main" id="{0F4CE5C5-AB1C-D0F8-64F3-D6CDAA680126}"/>
              </a:ext>
            </a:extLst>
          </p:cNvPr>
          <p:cNvSpPr txBox="1"/>
          <p:nvPr/>
        </p:nvSpPr>
        <p:spPr>
          <a:xfrm>
            <a:off x="4336680" y="5242288"/>
            <a:ext cx="461665" cy="1496840"/>
          </a:xfrm>
          <a:prstGeom prst="rect">
            <a:avLst/>
          </a:prstGeom>
          <a:noFill/>
        </p:spPr>
        <p:txBody>
          <a:bodyPr vert="vert270" wrap="square" lIns="91440" tIns="45720" rIns="91440" bIns="45720" rtlCol="0" anchor="t">
            <a:spAutoFit/>
          </a:bodyPr>
          <a:lstStyle/>
          <a:p>
            <a:r>
              <a:rPr lang="nl-NL"/>
              <a:t>6 maart 2024</a:t>
            </a:r>
          </a:p>
        </p:txBody>
      </p:sp>
      <p:pic>
        <p:nvPicPr>
          <p:cNvPr id="4098" name="Picture 2" descr="Petrouschka Wind-Werker - Van 'radertje' tot Rijnlandse ...">
            <a:extLst>
              <a:ext uri="{FF2B5EF4-FFF2-40B4-BE49-F238E27FC236}">
                <a16:creationId xmlns:a16="http://schemas.microsoft.com/office/drawing/2014/main" id="{7888ED9F-1C69-9A1C-29E3-D3CC1CB0A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73444">
            <a:off x="3836432" y="3851989"/>
            <a:ext cx="478369" cy="47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etrouschka Wind-Werker - Van 'radertje' tot Rijnlandse ...">
            <a:extLst>
              <a:ext uri="{FF2B5EF4-FFF2-40B4-BE49-F238E27FC236}">
                <a16:creationId xmlns:a16="http://schemas.microsoft.com/office/drawing/2014/main" id="{74252F65-B69D-1C62-DF73-C8366E754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73444">
            <a:off x="2489317" y="3910668"/>
            <a:ext cx="478369" cy="47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3F618D5D-CAD7-FA92-919D-284F083FB1A5}"/>
              </a:ext>
            </a:extLst>
          </p:cNvPr>
          <p:cNvSpPr txBox="1"/>
          <p:nvPr/>
        </p:nvSpPr>
        <p:spPr>
          <a:xfrm>
            <a:off x="3801643" y="4890617"/>
            <a:ext cx="461665" cy="18485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nl-NL"/>
              <a:t>21 februari 2024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41DE055-CFDB-5393-B3B0-160C66CE4911}"/>
              </a:ext>
            </a:extLst>
          </p:cNvPr>
          <p:cNvSpPr txBox="1"/>
          <p:nvPr/>
        </p:nvSpPr>
        <p:spPr>
          <a:xfrm>
            <a:off x="2397142" y="4783395"/>
            <a:ext cx="461665" cy="18485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nl-NL"/>
              <a:t>31 januari 2024</a:t>
            </a:r>
          </a:p>
        </p:txBody>
      </p:sp>
    </p:spTree>
    <p:extLst>
      <p:ext uri="{BB962C8B-B14F-4D97-AF65-F5344CB8AC3E}">
        <p14:creationId xmlns:p14="http://schemas.microsoft.com/office/powerpoint/2010/main" val="27224957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é 5 grote frustraties over je werk - Jobat.be">
            <a:extLst>
              <a:ext uri="{FF2B5EF4-FFF2-40B4-BE49-F238E27FC236}">
                <a16:creationId xmlns:a16="http://schemas.microsoft.com/office/drawing/2014/main" id="{586003F9-FD0A-E0C9-33CF-22787D8ED2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5" r="-99" b="-575"/>
          <a:stretch/>
        </p:blipFill>
        <p:spPr>
          <a:xfrm>
            <a:off x="5419" y="19706"/>
            <a:ext cx="13245347" cy="6858007"/>
          </a:xfrm>
          <a:prstGeom prst="rect">
            <a:avLst/>
          </a:prstGeom>
        </p:spPr>
      </p:pic>
      <p:sp>
        <p:nvSpPr>
          <p:cNvPr id="2" name="Tijdelijke aanduiding voor inhoud 1"/>
          <p:cNvSpPr txBox="1">
            <a:spLocks/>
          </p:cNvSpPr>
          <p:nvPr/>
        </p:nvSpPr>
        <p:spPr>
          <a:xfrm>
            <a:off x="1009167" y="989961"/>
            <a:ext cx="11002724" cy="574916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4800">
                <a:solidFill>
                  <a:srgbClr val="FF0000"/>
                </a:solidFill>
                <a:latin typeface="Arial"/>
                <a:cs typeface="Arial"/>
              </a:rPr>
              <a:t>Plek der moeite</a:t>
            </a:r>
            <a:endParaRPr lang="nl-NL" sz="4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3200">
              <a:latin typeface="Arial"/>
              <a:cs typeface="Arial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724" y="0"/>
            <a:ext cx="1691878" cy="98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6284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Title 1">
            <a:extLst>
              <a:ext uri="{FF2B5EF4-FFF2-40B4-BE49-F238E27FC236}">
                <a16:creationId xmlns:a16="http://schemas.microsoft.com/office/drawing/2014/main" id="{223D2A2F-8840-09B7-C3C0-ED2565E50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b="1" err="1"/>
              <a:t>Doorbraak</a:t>
            </a:r>
            <a:r>
              <a:rPr lang="en-US" sz="7200" b="1"/>
              <a:t>?</a:t>
            </a:r>
          </a:p>
        </p:txBody>
      </p:sp>
      <p:pic>
        <p:nvPicPr>
          <p:cNvPr id="2050" name="Picture 2" descr="Effectief samenwerken: de driehoek van verantwoordelijke relaties">
            <a:extLst>
              <a:ext uri="{FF2B5EF4-FFF2-40B4-BE49-F238E27FC236}">
                <a16:creationId xmlns:a16="http://schemas.microsoft.com/office/drawing/2014/main" id="{58958F81-3183-D335-D5E6-03929D6107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" r="4774"/>
          <a:stretch/>
        </p:blipFill>
        <p:spPr bwMode="auto">
          <a:xfrm>
            <a:off x="838200" y="1825625"/>
            <a:ext cx="5181600" cy="435133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052" name="Picture 4" descr="Effectief samenwerken. De driehoek van verantwoordelijke relaties - K&amp;S">
            <a:extLst>
              <a:ext uri="{FF2B5EF4-FFF2-40B4-BE49-F238E27FC236}">
                <a16:creationId xmlns:a16="http://schemas.microsoft.com/office/drawing/2014/main" id="{EBE829D3-5A16-5994-02AF-DA6075470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5" r="1" b="1"/>
          <a:stretch/>
        </p:blipFill>
        <p:spPr bwMode="auto">
          <a:xfrm>
            <a:off x="6172200" y="1825625"/>
            <a:ext cx="5181600" cy="435133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054" name="Picture 6" descr="hand-out driehoek en 2x2 2022">
            <a:extLst>
              <a:ext uri="{FF2B5EF4-FFF2-40B4-BE49-F238E27FC236}">
                <a16:creationId xmlns:a16="http://schemas.microsoft.com/office/drawing/2014/main" id="{87052F67-5A9A-E64E-F50D-22D5C9826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195" y="1825625"/>
            <a:ext cx="207645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2581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40C6D-48DB-7184-DEA3-50F8F21C2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186C934-8739-3047-07D6-AAE5750BFD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/>
          <a:p>
            <a:r>
              <a:rPr lang="nl-NL" sz="6600" b="1"/>
              <a:t>In gesprek</a:t>
            </a:r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BA56DDC8-30FE-5557-F3B3-D830EDBB07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nl-NL" sz="2800"/>
              <a:t>Tijd voor vragen én adviezen aan ons!</a:t>
            </a:r>
          </a:p>
          <a:p>
            <a:pPr marL="0" indent="0">
              <a:buNone/>
            </a:pPr>
            <a:r>
              <a:rPr lang="nl-NL" sz="3600"/>
              <a:t>Is onze reis duidelijk? Zijn er nog vragen?</a:t>
            </a:r>
          </a:p>
          <a:p>
            <a:pPr marL="0" indent="0">
              <a:buNone/>
            </a:pPr>
            <a:r>
              <a:rPr lang="nl-NL" sz="3600"/>
              <a:t>Wat spreekt je aan in ons proces? Hoe vind jij dat we het beste verder kunnen gaan?</a:t>
            </a:r>
          </a:p>
          <a:p>
            <a:endParaRPr lang="nl-NL" sz="1700"/>
          </a:p>
        </p:txBody>
      </p:sp>
    </p:spTree>
    <p:extLst>
      <p:ext uri="{BB962C8B-B14F-4D97-AF65-F5344CB8AC3E}">
        <p14:creationId xmlns:p14="http://schemas.microsoft.com/office/powerpoint/2010/main" val="11426682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6F49C-DB8F-6744-2242-A1486234A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98F80D58-57F1-4A62-AADC-9B0D76F99B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/>
          <a:p>
            <a:r>
              <a:rPr lang="nl-NL" sz="6600" b="1"/>
              <a:t>Tot slot</a:t>
            </a:r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EBD1CCA2-1036-F5B0-59A9-E4A7BBAA8E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nl-NL" sz="3100"/>
              <a:t>Welke tip neem je voor je eigen organisatie mee terug? Welke kleine actie hoort hierbij?</a:t>
            </a:r>
          </a:p>
          <a:p>
            <a:pPr marL="0" indent="0">
              <a:buNone/>
            </a:pPr>
            <a:r>
              <a:rPr lang="nl-NL" sz="3100"/>
              <a:t>Schrijf dit op het bierviltje en deel je tip en actie met een collega.</a:t>
            </a:r>
          </a:p>
          <a:p>
            <a:endParaRPr lang="nl-NL" sz="1700"/>
          </a:p>
        </p:txBody>
      </p:sp>
    </p:spTree>
    <p:extLst>
      <p:ext uri="{BB962C8B-B14F-4D97-AF65-F5344CB8AC3E}">
        <p14:creationId xmlns:p14="http://schemas.microsoft.com/office/powerpoint/2010/main" val="94943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C8B1CC9-4256-4A95-A7DB-67F0DE4FC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jdelijke aanduiding voor inhoud 1"/>
          <p:cNvSpPr txBox="1">
            <a:spLocks/>
          </p:cNvSpPr>
          <p:nvPr/>
        </p:nvSpPr>
        <p:spPr>
          <a:xfrm>
            <a:off x="1009167" y="989961"/>
            <a:ext cx="10078962" cy="574916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4800">
                <a:solidFill>
                  <a:srgbClr val="FF0000"/>
                </a:solidFill>
                <a:latin typeface="Arial"/>
                <a:cs typeface="Arial"/>
              </a:rPr>
              <a:t>Even voorstellen</a:t>
            </a:r>
          </a:p>
          <a:p>
            <a:endParaRPr lang="nl-NL" sz="3200">
              <a:latin typeface="Arial"/>
              <a:cs typeface="Arial"/>
            </a:endParaRPr>
          </a:p>
          <a:p>
            <a:pPr marL="0" indent="0">
              <a:buNone/>
            </a:pPr>
            <a:endParaRPr lang="nl-NL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724" y="0"/>
            <a:ext cx="1691878" cy="989961"/>
          </a:xfrm>
          <a:prstGeom prst="rect">
            <a:avLst/>
          </a:prstGeom>
        </p:spPr>
      </p:pic>
      <p:pic>
        <p:nvPicPr>
          <p:cNvPr id="5" name="Picture 4" descr="Opwarmingsoefeningen: Kennismaking (2) - Downloadbaar lesmateriaal -  KlasCement">
            <a:extLst>
              <a:ext uri="{FF2B5EF4-FFF2-40B4-BE49-F238E27FC236}">
                <a16:creationId xmlns:a16="http://schemas.microsoft.com/office/drawing/2014/main" id="{F49AC838-E396-F3A4-BB32-93C5ABCCD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5246" y="-749113"/>
            <a:ext cx="9260542" cy="810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41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7A5E2-BF22-9765-73FE-4F30C963D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17AFB72-DAE8-B541-8081-73E404F88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072E23B8-2EDD-1871-70C2-4ACA2D1B11AC}"/>
              </a:ext>
            </a:extLst>
          </p:cNvPr>
          <p:cNvSpPr txBox="1">
            <a:spLocks/>
          </p:cNvSpPr>
          <p:nvPr/>
        </p:nvSpPr>
        <p:spPr>
          <a:xfrm>
            <a:off x="1009167" y="989961"/>
            <a:ext cx="10078962" cy="574916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4800">
                <a:solidFill>
                  <a:srgbClr val="FF0000"/>
                </a:solidFill>
                <a:latin typeface="Arial"/>
                <a:cs typeface="Arial"/>
              </a:rPr>
              <a:t>De bedoeling: leren met/ van elkaar</a:t>
            </a:r>
          </a:p>
          <a:p>
            <a:r>
              <a:rPr lang="nl-NL" sz="3200">
                <a:latin typeface="Arial"/>
                <a:cs typeface="Arial"/>
              </a:rPr>
              <a:t>Onze reis: waarom begonnen, waar komen we vandaan?</a:t>
            </a:r>
          </a:p>
          <a:p>
            <a:r>
              <a:rPr lang="nl-NL" sz="3200">
                <a:latin typeface="Arial"/>
                <a:cs typeface="Arial"/>
              </a:rPr>
              <a:t>Het concept: dialoogcafé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nl-NL" sz="2800">
                <a:latin typeface="Arial"/>
                <a:cs typeface="Arial"/>
              </a:rPr>
              <a:t>voorbereiding, uitvoering dialoogcafé, resultaat</a:t>
            </a:r>
          </a:p>
          <a:p>
            <a:r>
              <a:rPr lang="nl-NL" sz="3200">
                <a:latin typeface="Arial"/>
                <a:cs typeface="Arial"/>
              </a:rPr>
              <a:t>Het vervolg van de reis: hoe gaan we verder</a:t>
            </a:r>
          </a:p>
          <a:p>
            <a:r>
              <a:rPr lang="nl-NL" sz="3200">
                <a:latin typeface="Arial"/>
                <a:cs typeface="Arial"/>
              </a:rPr>
              <a:t>Het eerlijke verhaal </a:t>
            </a:r>
            <a:endParaRPr lang="nl-NL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47E82C4-4F92-6F7C-6B0A-FA6B0D6FB2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724" y="0"/>
            <a:ext cx="1691878" cy="98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205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53CAD-16BF-E9C3-86D6-06A6D6A97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1294D630-6E7F-EC33-C9FE-71E65F63013D}"/>
              </a:ext>
            </a:extLst>
          </p:cNvPr>
          <p:cNvSpPr txBox="1">
            <a:spLocks/>
          </p:cNvSpPr>
          <p:nvPr/>
        </p:nvSpPr>
        <p:spPr>
          <a:xfrm>
            <a:off x="1009167" y="989961"/>
            <a:ext cx="10078962" cy="57491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Onze reis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FBE1609-8788-6A4D-E98A-5331696658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724" y="0"/>
            <a:ext cx="1691878" cy="989961"/>
          </a:xfrm>
          <a:prstGeom prst="rect">
            <a:avLst/>
          </a:prstGeom>
        </p:spPr>
      </p:pic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4A3EF85B-37C2-DE43-C494-2A32DF29A027}"/>
              </a:ext>
            </a:extLst>
          </p:cNvPr>
          <p:cNvCxnSpPr>
            <a:cxnSpLocks/>
          </p:cNvCxnSpPr>
          <p:nvPr/>
        </p:nvCxnSpPr>
        <p:spPr>
          <a:xfrm>
            <a:off x="100398" y="4676173"/>
            <a:ext cx="117907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kstvak 6">
            <a:extLst>
              <a:ext uri="{FF2B5EF4-FFF2-40B4-BE49-F238E27FC236}">
                <a16:creationId xmlns:a16="http://schemas.microsoft.com/office/drawing/2014/main" id="{D47EC871-2232-86BD-2AF8-1D8811A0F5F2}"/>
              </a:ext>
            </a:extLst>
          </p:cNvPr>
          <p:cNvSpPr txBox="1"/>
          <p:nvPr/>
        </p:nvSpPr>
        <p:spPr>
          <a:xfrm rot="1650661">
            <a:off x="224276" y="2819185"/>
            <a:ext cx="461665" cy="14035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Artikel </a:t>
            </a:r>
          </a:p>
        </p:txBody>
      </p:sp>
      <p:pic>
        <p:nvPicPr>
          <p:cNvPr id="9" name="Picture 2" descr="LinkedIn - Microsoftpp-apps">
            <a:extLst>
              <a:ext uri="{FF2B5EF4-FFF2-40B4-BE49-F238E27FC236}">
                <a16:creationId xmlns:a16="http://schemas.microsoft.com/office/drawing/2014/main" id="{B8375AA6-4108-E1C6-CA6B-947CD8EDC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36639">
            <a:off x="339972" y="3093520"/>
            <a:ext cx="364783" cy="36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8CCC7002-C5C6-4465-E046-24CB83B0FB01}"/>
              </a:ext>
            </a:extLst>
          </p:cNvPr>
          <p:cNvSpPr txBox="1"/>
          <p:nvPr/>
        </p:nvSpPr>
        <p:spPr>
          <a:xfrm>
            <a:off x="1103871" y="4854407"/>
            <a:ext cx="461665" cy="18485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november 2022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EC974C2-DDEC-B1FF-6713-06DC5B9FE6D4}"/>
              </a:ext>
            </a:extLst>
          </p:cNvPr>
          <p:cNvSpPr txBox="1"/>
          <p:nvPr/>
        </p:nvSpPr>
        <p:spPr>
          <a:xfrm>
            <a:off x="3661606" y="4923670"/>
            <a:ext cx="461665" cy="100555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Juni 2023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A8B361D1-C458-AA26-9EE3-20C6BFD9D7A0}"/>
              </a:ext>
            </a:extLst>
          </p:cNvPr>
          <p:cNvSpPr txBox="1"/>
          <p:nvPr/>
        </p:nvSpPr>
        <p:spPr>
          <a:xfrm>
            <a:off x="5864314" y="4212805"/>
            <a:ext cx="400110" cy="215213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 september 2023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D65DB5D6-75CB-8BC2-CA51-9B5191C35DBB}"/>
              </a:ext>
            </a:extLst>
          </p:cNvPr>
          <p:cNvSpPr txBox="1"/>
          <p:nvPr/>
        </p:nvSpPr>
        <p:spPr>
          <a:xfrm>
            <a:off x="9868865" y="4502191"/>
            <a:ext cx="461665" cy="18485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 januari 2024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506D3F9D-177C-B047-5973-F292B59297DB}"/>
              </a:ext>
            </a:extLst>
          </p:cNvPr>
          <p:cNvSpPr txBox="1"/>
          <p:nvPr/>
        </p:nvSpPr>
        <p:spPr>
          <a:xfrm>
            <a:off x="1886639" y="4858168"/>
            <a:ext cx="461665" cy="18485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 december 2022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D96C4A7D-D27D-8890-F5EA-C4E9E50A762B}"/>
              </a:ext>
            </a:extLst>
          </p:cNvPr>
          <p:cNvSpPr txBox="1"/>
          <p:nvPr/>
        </p:nvSpPr>
        <p:spPr>
          <a:xfrm>
            <a:off x="8089863" y="4719269"/>
            <a:ext cx="461665" cy="18485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 november 2023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D771A3B4-21B0-F5D4-2F03-157B9DF21EBB}"/>
              </a:ext>
            </a:extLst>
          </p:cNvPr>
          <p:cNvSpPr txBox="1"/>
          <p:nvPr/>
        </p:nvSpPr>
        <p:spPr>
          <a:xfrm rot="1210151">
            <a:off x="1493619" y="1951188"/>
            <a:ext cx="430887" cy="26029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Netwerkbijeenkomst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CE6C9C40-D06E-8370-4A70-6BF88B5172A9}"/>
              </a:ext>
            </a:extLst>
          </p:cNvPr>
          <p:cNvSpPr txBox="1"/>
          <p:nvPr/>
        </p:nvSpPr>
        <p:spPr>
          <a:xfrm rot="1122607">
            <a:off x="2595289" y="1034898"/>
            <a:ext cx="677108" cy="26029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BIG CIE, Manager M&amp;O, opdracht in de pocket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ABFA294B-3FD2-5315-0066-DFBB756BB216}"/>
              </a:ext>
            </a:extLst>
          </p:cNvPr>
          <p:cNvSpPr txBox="1"/>
          <p:nvPr/>
        </p:nvSpPr>
        <p:spPr>
          <a:xfrm rot="1211439">
            <a:off x="4294909" y="434233"/>
            <a:ext cx="677108" cy="297646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Managers zorg &amp; VVAR doen mee! Start organisatie dialoogcafé</a:t>
            </a:r>
          </a:p>
        </p:txBody>
      </p:sp>
      <p:pic>
        <p:nvPicPr>
          <p:cNvPr id="1030" name="Picture 6" descr="Utrechtzorg | Vernieuwde huisstijl Utrechtzorg">
            <a:extLst>
              <a:ext uri="{FF2B5EF4-FFF2-40B4-BE49-F238E27FC236}">
                <a16:creationId xmlns:a16="http://schemas.microsoft.com/office/drawing/2014/main" id="{37DBA25E-E1EB-2813-E973-DA6500C53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13740">
            <a:off x="1617351" y="2069364"/>
            <a:ext cx="1000240" cy="52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eranderen-is-vooral-veel-goede-gesprekken-voeren2 - K&amp;S">
            <a:extLst>
              <a:ext uri="{FF2B5EF4-FFF2-40B4-BE49-F238E27FC236}">
                <a16:creationId xmlns:a16="http://schemas.microsoft.com/office/drawing/2014/main" id="{646DF0C4-4CB6-77DE-E2C4-360281E2B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03706">
            <a:off x="1672856" y="3775920"/>
            <a:ext cx="968867" cy="56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Veranderen-is-vooral-veel-goede-gesprekken-voeren2 - K&amp;S">
            <a:extLst>
              <a:ext uri="{FF2B5EF4-FFF2-40B4-BE49-F238E27FC236}">
                <a16:creationId xmlns:a16="http://schemas.microsoft.com/office/drawing/2014/main" id="{DD1AED06-AAE2-6459-1F52-A532D2EDD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03706">
            <a:off x="3541250" y="3690716"/>
            <a:ext cx="968867" cy="56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kstvak 23">
            <a:extLst>
              <a:ext uri="{FF2B5EF4-FFF2-40B4-BE49-F238E27FC236}">
                <a16:creationId xmlns:a16="http://schemas.microsoft.com/office/drawing/2014/main" id="{0BB59A41-3E42-95F3-6CD0-70AA5CDCEF06}"/>
              </a:ext>
            </a:extLst>
          </p:cNvPr>
          <p:cNvSpPr txBox="1"/>
          <p:nvPr/>
        </p:nvSpPr>
        <p:spPr>
          <a:xfrm rot="1122607">
            <a:off x="10214986" y="1047991"/>
            <a:ext cx="677108" cy="26029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Evaluatie en einde opdracht met opdrachtgever.</a:t>
            </a:r>
          </a:p>
        </p:txBody>
      </p:sp>
      <p:pic>
        <p:nvPicPr>
          <p:cNvPr id="25" name="Picture 8" descr="Veranderen-is-vooral-veel-goede-gesprekken-voeren2 - K&amp;S">
            <a:extLst>
              <a:ext uri="{FF2B5EF4-FFF2-40B4-BE49-F238E27FC236}">
                <a16:creationId xmlns:a16="http://schemas.microsoft.com/office/drawing/2014/main" id="{FE461B9A-8AFA-A72E-12A0-63EA3CE15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03706">
            <a:off x="9647704" y="3754751"/>
            <a:ext cx="968867" cy="56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kstvak 25">
            <a:extLst>
              <a:ext uri="{FF2B5EF4-FFF2-40B4-BE49-F238E27FC236}">
                <a16:creationId xmlns:a16="http://schemas.microsoft.com/office/drawing/2014/main" id="{BD375738-CDBE-1C4F-5FDC-5ABAB9E13558}"/>
              </a:ext>
            </a:extLst>
          </p:cNvPr>
          <p:cNvSpPr txBox="1"/>
          <p:nvPr/>
        </p:nvSpPr>
        <p:spPr>
          <a:xfrm>
            <a:off x="11037922" y="4502192"/>
            <a:ext cx="461665" cy="18485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februari 2024</a:t>
            </a:r>
          </a:p>
        </p:txBody>
      </p:sp>
      <p:sp>
        <p:nvSpPr>
          <p:cNvPr id="11" name="AutoShape 10" descr="https://werkplek.warandezorg.nl/protected/view/files/_800x450_crop_center-center_none/728014/Beeld-EigenwijZBekwaam.webp">
            <a:extLst>
              <a:ext uri="{FF2B5EF4-FFF2-40B4-BE49-F238E27FC236}">
                <a16:creationId xmlns:a16="http://schemas.microsoft.com/office/drawing/2014/main" id="{382B4BB1-7144-D2F5-6796-5E9AA6CBA9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Afbeelding 27">
            <a:extLst>
              <a:ext uri="{FF2B5EF4-FFF2-40B4-BE49-F238E27FC236}">
                <a16:creationId xmlns:a16="http://schemas.microsoft.com/office/drawing/2014/main" id="{F6F7B475-7FED-BF6C-F46F-20547CC1B3FB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24527">
            <a:off x="10734889" y="3929981"/>
            <a:ext cx="749265" cy="461246"/>
          </a:xfrm>
          <a:prstGeom prst="rect">
            <a:avLst/>
          </a:prstGeom>
          <a:noFill/>
        </p:spPr>
      </p:pic>
      <p:sp>
        <p:nvSpPr>
          <p:cNvPr id="29" name="Tekstvak 28">
            <a:extLst>
              <a:ext uri="{FF2B5EF4-FFF2-40B4-BE49-F238E27FC236}">
                <a16:creationId xmlns:a16="http://schemas.microsoft.com/office/drawing/2014/main" id="{3C616217-05D7-69B6-DFEF-5307A05D1CFB}"/>
              </a:ext>
            </a:extLst>
          </p:cNvPr>
          <p:cNvSpPr txBox="1"/>
          <p:nvPr/>
        </p:nvSpPr>
        <p:spPr>
          <a:xfrm rot="1122607">
            <a:off x="11191941" y="1193234"/>
            <a:ext cx="923330" cy="2602911"/>
          </a:xfrm>
          <a:prstGeom prst="rect">
            <a:avLst/>
          </a:prstGeom>
          <a:noFill/>
        </p:spPr>
        <p:txBody>
          <a:bodyPr vert="vert270"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Werkgroep </a:t>
            </a:r>
            <a:r>
              <a:rPr kumimoji="0" lang="nl-NL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EigenWijZ</a:t>
            </a: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Bekwaam maakt afspraken over vervolgstappen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DDF97AED-B1C6-F696-27E0-2D389FC30A90}"/>
              </a:ext>
            </a:extLst>
          </p:cNvPr>
          <p:cNvSpPr txBox="1"/>
          <p:nvPr/>
        </p:nvSpPr>
        <p:spPr>
          <a:xfrm rot="1211439">
            <a:off x="6887991" y="162030"/>
            <a:ext cx="353943" cy="435718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Voorbereidende afspraak met inhoudelijke werkgroep en Petrouschka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D09B93BE-FDA9-8D67-4B9B-D918FC29F84F}"/>
              </a:ext>
            </a:extLst>
          </p:cNvPr>
          <p:cNvSpPr txBox="1"/>
          <p:nvPr/>
        </p:nvSpPr>
        <p:spPr>
          <a:xfrm>
            <a:off x="7126345" y="4223412"/>
            <a:ext cx="400110" cy="18485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oktober 2023</a:t>
            </a: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8F30E6B1-C56B-78D6-798E-75BE1F77B372}"/>
              </a:ext>
            </a:extLst>
          </p:cNvPr>
          <p:cNvSpPr txBox="1"/>
          <p:nvPr/>
        </p:nvSpPr>
        <p:spPr>
          <a:xfrm rot="1211439">
            <a:off x="7872665" y="195593"/>
            <a:ext cx="353943" cy="435718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Doel, opzet en draaiboek definitief gemaakt met werkgroep</a:t>
            </a:r>
          </a:p>
        </p:txBody>
      </p:sp>
      <p:pic>
        <p:nvPicPr>
          <p:cNvPr id="33" name="Afbeelding 32">
            <a:extLst>
              <a:ext uri="{FF2B5EF4-FFF2-40B4-BE49-F238E27FC236}">
                <a16:creationId xmlns:a16="http://schemas.microsoft.com/office/drawing/2014/main" id="{B2FBAA12-4403-A97A-9BD4-94780DB375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45409">
            <a:off x="8106755" y="2506936"/>
            <a:ext cx="1405367" cy="790519"/>
          </a:xfrm>
          <a:prstGeom prst="rect">
            <a:avLst/>
          </a:prstGeom>
        </p:spPr>
      </p:pic>
      <p:sp>
        <p:nvSpPr>
          <p:cNvPr id="34" name="Tekstvak 33">
            <a:extLst>
              <a:ext uri="{FF2B5EF4-FFF2-40B4-BE49-F238E27FC236}">
                <a16:creationId xmlns:a16="http://schemas.microsoft.com/office/drawing/2014/main" id="{7C318559-AFA2-5D32-3043-0705DC9F2B86}"/>
              </a:ext>
            </a:extLst>
          </p:cNvPr>
          <p:cNvSpPr txBox="1"/>
          <p:nvPr/>
        </p:nvSpPr>
        <p:spPr>
          <a:xfrm>
            <a:off x="5380322" y="4802472"/>
            <a:ext cx="461665" cy="18485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september 2023</a:t>
            </a: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01E0CA89-9FF9-159B-BC79-D7F5634D83C8}"/>
              </a:ext>
            </a:extLst>
          </p:cNvPr>
          <p:cNvSpPr txBox="1"/>
          <p:nvPr/>
        </p:nvSpPr>
        <p:spPr>
          <a:xfrm rot="1211439">
            <a:off x="6348320" y="26297"/>
            <a:ext cx="430887" cy="377275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 werkgroep M&amp;O ‘</a:t>
            </a:r>
            <a:r>
              <a:rPr kumimoji="0" lang="nl-NL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EigenwijZ</a:t>
            </a: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Bekwaam’</a:t>
            </a:r>
          </a:p>
        </p:txBody>
      </p:sp>
      <p:pic>
        <p:nvPicPr>
          <p:cNvPr id="36" name="Afbeelding 35">
            <a:extLst>
              <a:ext uri="{FF2B5EF4-FFF2-40B4-BE49-F238E27FC236}">
                <a16:creationId xmlns:a16="http://schemas.microsoft.com/office/drawing/2014/main" id="{C7D8EABF-3C6F-55B2-46E3-575529BD2D22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24527">
            <a:off x="5528163" y="3939765"/>
            <a:ext cx="598000" cy="408180"/>
          </a:xfrm>
          <a:prstGeom prst="rect">
            <a:avLst/>
          </a:prstGeom>
          <a:noFill/>
        </p:spPr>
      </p:pic>
      <p:pic>
        <p:nvPicPr>
          <p:cNvPr id="37" name="Picture 6" descr="Utrechtzorg | Vernieuwde huisstijl Utrechtzorg">
            <a:extLst>
              <a:ext uri="{FF2B5EF4-FFF2-40B4-BE49-F238E27FC236}">
                <a16:creationId xmlns:a16="http://schemas.microsoft.com/office/drawing/2014/main" id="{EB792199-0427-0834-7E8C-704F6EA61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13740">
            <a:off x="3298645" y="1955050"/>
            <a:ext cx="1000240" cy="52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Utrechtzorg | Vernieuwde huisstijl Utrechtzorg">
            <a:extLst>
              <a:ext uri="{FF2B5EF4-FFF2-40B4-BE49-F238E27FC236}">
                <a16:creationId xmlns:a16="http://schemas.microsoft.com/office/drawing/2014/main" id="{893CB16A-8D02-B6EE-81F4-47E31DDE7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13740">
            <a:off x="1597867" y="2074475"/>
            <a:ext cx="1000240" cy="52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Utrechtzorg | Vernieuwde huisstijl Utrechtzorg">
            <a:extLst>
              <a:ext uri="{FF2B5EF4-FFF2-40B4-BE49-F238E27FC236}">
                <a16:creationId xmlns:a16="http://schemas.microsoft.com/office/drawing/2014/main" id="{FD4B6946-66DC-1F55-2FF0-6FD7A01FBF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67" b="25412"/>
          <a:stretch/>
        </p:blipFill>
        <p:spPr bwMode="auto">
          <a:xfrm rot="17513740">
            <a:off x="7918599" y="1901434"/>
            <a:ext cx="1000240" cy="28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Utrechtzorg | Vernieuwde huisstijl Utrechtzorg">
            <a:extLst>
              <a:ext uri="{FF2B5EF4-FFF2-40B4-BE49-F238E27FC236}">
                <a16:creationId xmlns:a16="http://schemas.microsoft.com/office/drawing/2014/main" id="{3B75600F-36F4-3C42-A1CD-2DE6D01AEF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" b="29282"/>
          <a:stretch/>
        </p:blipFill>
        <p:spPr bwMode="auto">
          <a:xfrm rot="17513740">
            <a:off x="10588009" y="2022469"/>
            <a:ext cx="1000240" cy="36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kstvak 42">
            <a:extLst>
              <a:ext uri="{FF2B5EF4-FFF2-40B4-BE49-F238E27FC236}">
                <a16:creationId xmlns:a16="http://schemas.microsoft.com/office/drawing/2014/main" id="{17E496CB-3935-AD23-F2F6-C74564BF2945}"/>
              </a:ext>
            </a:extLst>
          </p:cNvPr>
          <p:cNvSpPr txBox="1"/>
          <p:nvPr/>
        </p:nvSpPr>
        <p:spPr>
          <a:xfrm>
            <a:off x="8858914" y="4535756"/>
            <a:ext cx="461665" cy="18485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&amp; 9  nov 2023</a:t>
            </a:r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EDB8B7CB-191A-618E-F1C1-04FA7ECD89E7}"/>
              </a:ext>
            </a:extLst>
          </p:cNvPr>
          <p:cNvSpPr txBox="1"/>
          <p:nvPr/>
        </p:nvSpPr>
        <p:spPr>
          <a:xfrm rot="1122607">
            <a:off x="9187015" y="1882692"/>
            <a:ext cx="677108" cy="26029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Evaluatie met Petrouschka en BIG CIE</a:t>
            </a:r>
          </a:p>
        </p:txBody>
      </p:sp>
      <p:pic>
        <p:nvPicPr>
          <p:cNvPr id="46" name="Afbeelding 45">
            <a:extLst>
              <a:ext uri="{FF2B5EF4-FFF2-40B4-BE49-F238E27FC236}">
                <a16:creationId xmlns:a16="http://schemas.microsoft.com/office/drawing/2014/main" id="{29355D57-4850-5D58-A86D-5667DEA8D2E5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24527">
            <a:off x="6461855" y="4994785"/>
            <a:ext cx="598000" cy="408180"/>
          </a:xfrm>
          <a:prstGeom prst="rect">
            <a:avLst/>
          </a:prstGeom>
          <a:noFill/>
        </p:spPr>
      </p:pic>
      <p:pic>
        <p:nvPicPr>
          <p:cNvPr id="47" name="Afbeelding 46">
            <a:extLst>
              <a:ext uri="{FF2B5EF4-FFF2-40B4-BE49-F238E27FC236}">
                <a16:creationId xmlns:a16="http://schemas.microsoft.com/office/drawing/2014/main" id="{92114D47-7D76-56FB-1E44-59F77856F181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24527">
            <a:off x="9312281" y="5032005"/>
            <a:ext cx="598000" cy="408180"/>
          </a:xfrm>
          <a:prstGeom prst="rect">
            <a:avLst/>
          </a:prstGeom>
          <a:noFill/>
        </p:spPr>
      </p:pic>
      <p:pic>
        <p:nvPicPr>
          <p:cNvPr id="48" name="Picture 8" descr="Veranderen-is-vooral-veel-goede-gesprekken-voeren2 - K&amp;S">
            <a:extLst>
              <a:ext uri="{FF2B5EF4-FFF2-40B4-BE49-F238E27FC236}">
                <a16:creationId xmlns:a16="http://schemas.microsoft.com/office/drawing/2014/main" id="{EE044C93-D450-0043-BD9F-78F0EF18A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03706">
            <a:off x="7749545" y="3790583"/>
            <a:ext cx="968867" cy="56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Postkaart Emoji Drol - by Twist Lifestyle">
            <a:extLst>
              <a:ext uri="{FF2B5EF4-FFF2-40B4-BE49-F238E27FC236}">
                <a16:creationId xmlns:a16="http://schemas.microsoft.com/office/drawing/2014/main" id="{A2257D44-8748-18AB-301E-35DEA98EE77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5641" t="36134" r="21764" b="26029"/>
          <a:stretch/>
        </p:blipFill>
        <p:spPr>
          <a:xfrm rot="-2700000">
            <a:off x="264409" y="2517997"/>
            <a:ext cx="309819" cy="247020"/>
          </a:xfrm>
          <a:prstGeom prst="rect">
            <a:avLst/>
          </a:prstGeom>
        </p:spPr>
      </p:pic>
      <p:sp>
        <p:nvSpPr>
          <p:cNvPr id="5" name="AutoShape 4" descr="Bekijk een vergroting">
            <a:extLst>
              <a:ext uri="{FF2B5EF4-FFF2-40B4-BE49-F238E27FC236}">
                <a16:creationId xmlns:a16="http://schemas.microsoft.com/office/drawing/2014/main" id="{6DB1EC8D-AD4D-1367-FC82-9004AB06CF9B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8718384"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Afbeelding 20" descr="Afbeelding met persoon, kleding, Menselijk gezicht, muur&#10;&#10;Automatisch gegenereerde beschrijving">
            <a:extLst>
              <a:ext uri="{FF2B5EF4-FFF2-40B4-BE49-F238E27FC236}">
                <a16:creationId xmlns:a16="http://schemas.microsoft.com/office/drawing/2014/main" id="{D8C765A6-7706-8218-A604-7C4F37D6C5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95542">
            <a:off x="4366467" y="3689479"/>
            <a:ext cx="806233" cy="720571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D0DBA89D-CE34-F50C-0AB9-B1E3348AF054}"/>
              </a:ext>
            </a:extLst>
          </p:cNvPr>
          <p:cNvSpPr txBox="1"/>
          <p:nvPr/>
        </p:nvSpPr>
        <p:spPr>
          <a:xfrm>
            <a:off x="4548107" y="4664229"/>
            <a:ext cx="461665" cy="136924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Juni 2023</a:t>
            </a:r>
          </a:p>
        </p:txBody>
      </p:sp>
      <p:pic>
        <p:nvPicPr>
          <p:cNvPr id="45" name="Afbeelding 44" descr="Afbeelding met meubels, tafel, interieurontwerp, bank&#10;&#10;Automatisch gegenereerde beschrijving">
            <a:extLst>
              <a:ext uri="{FF2B5EF4-FFF2-40B4-BE49-F238E27FC236}">
                <a16:creationId xmlns:a16="http://schemas.microsoft.com/office/drawing/2014/main" id="{08280CC3-AE1E-27F7-229A-ED85648EB2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4655">
            <a:off x="4864781" y="2509049"/>
            <a:ext cx="1305320" cy="685293"/>
          </a:xfrm>
          <a:prstGeom prst="rect">
            <a:avLst/>
          </a:prstGeom>
        </p:spPr>
      </p:pic>
      <p:sp>
        <p:nvSpPr>
          <p:cNvPr id="49" name="Tekstvak 48">
            <a:extLst>
              <a:ext uri="{FF2B5EF4-FFF2-40B4-BE49-F238E27FC236}">
                <a16:creationId xmlns:a16="http://schemas.microsoft.com/office/drawing/2014/main" id="{CC1D4D5E-AAE6-1976-B1E1-B63C97F7E92C}"/>
              </a:ext>
            </a:extLst>
          </p:cNvPr>
          <p:cNvSpPr txBox="1"/>
          <p:nvPr/>
        </p:nvSpPr>
        <p:spPr>
          <a:xfrm>
            <a:off x="4983884" y="4664228"/>
            <a:ext cx="461665" cy="136924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juli 2023</a:t>
            </a:r>
          </a:p>
        </p:txBody>
      </p:sp>
      <p:cxnSp>
        <p:nvCxnSpPr>
          <p:cNvPr id="51" name="Rechte verbindingslijn 50">
            <a:extLst>
              <a:ext uri="{FF2B5EF4-FFF2-40B4-BE49-F238E27FC236}">
                <a16:creationId xmlns:a16="http://schemas.microsoft.com/office/drawing/2014/main" id="{329B8188-8558-4136-9712-C06D2479E9C9}"/>
              </a:ext>
            </a:extLst>
          </p:cNvPr>
          <p:cNvCxnSpPr>
            <a:cxnSpLocks/>
            <a:stCxn id="49" idx="0"/>
          </p:cNvCxnSpPr>
          <p:nvPr/>
        </p:nvCxnSpPr>
        <p:spPr>
          <a:xfrm flipV="1">
            <a:off x="5214717" y="3527519"/>
            <a:ext cx="207679" cy="1136709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3" name="Tekstvak 52">
            <a:extLst>
              <a:ext uri="{FF2B5EF4-FFF2-40B4-BE49-F238E27FC236}">
                <a16:creationId xmlns:a16="http://schemas.microsoft.com/office/drawing/2014/main" id="{89AB3BDB-9798-0A23-CCDA-9D008A4571B4}"/>
              </a:ext>
            </a:extLst>
          </p:cNvPr>
          <p:cNvSpPr txBox="1"/>
          <p:nvPr/>
        </p:nvSpPr>
        <p:spPr>
          <a:xfrm rot="1211439">
            <a:off x="5952570" y="37096"/>
            <a:ext cx="430887" cy="209272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Digitale Academie live!</a:t>
            </a:r>
          </a:p>
        </p:txBody>
      </p:sp>
      <p:sp>
        <p:nvSpPr>
          <p:cNvPr id="54" name="Tekstvak 53">
            <a:extLst>
              <a:ext uri="{FF2B5EF4-FFF2-40B4-BE49-F238E27FC236}">
                <a16:creationId xmlns:a16="http://schemas.microsoft.com/office/drawing/2014/main" id="{D0435967-E110-0679-893C-F391A1FFCE61}"/>
              </a:ext>
            </a:extLst>
          </p:cNvPr>
          <p:cNvSpPr txBox="1"/>
          <p:nvPr/>
        </p:nvSpPr>
        <p:spPr>
          <a:xfrm rot="1211439">
            <a:off x="5079324" y="161680"/>
            <a:ext cx="430887" cy="331791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Helpende Plus mag insuline toedienen</a:t>
            </a:r>
          </a:p>
        </p:txBody>
      </p:sp>
      <p:pic>
        <p:nvPicPr>
          <p:cNvPr id="8" name="Picture 2" descr="Petrouschka Wind-Werker - Van 'radertje' tot Rijnlandse ...">
            <a:extLst>
              <a:ext uri="{FF2B5EF4-FFF2-40B4-BE49-F238E27FC236}">
                <a16:creationId xmlns:a16="http://schemas.microsoft.com/office/drawing/2014/main" id="{E2A1432B-5030-CFF5-137E-C01682A24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26811">
            <a:off x="7670422" y="968281"/>
            <a:ext cx="446797" cy="44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187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88E1F-4F6B-7A3A-AA1E-F8530CC1A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279A24CB-DA3C-BB51-B2B0-498ABD29BB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/>
          <a:p>
            <a:r>
              <a:rPr lang="nl-NL"/>
              <a:t>Vraag</a:t>
            </a:r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67BCD70D-5261-01FB-7370-C94C8AC852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/>
          <a:p>
            <a:pPr marL="457200" lvl="1" indent="0">
              <a:buFont typeface="Arial"/>
              <a:buNone/>
            </a:pPr>
            <a:r>
              <a:rPr lang="nl-NL" sz="2800"/>
              <a:t>Hoe is jouw heldenreis ooit begonnen? Weet je nog wanneer en hoe? Schrijf kort op!</a:t>
            </a:r>
          </a:p>
          <a:p>
            <a:pPr marL="457200" lvl="1" indent="0">
              <a:buFont typeface="Arial"/>
              <a:buNone/>
            </a:pPr>
            <a:endParaRPr lang="nl-NL" sz="2800"/>
          </a:p>
          <a:p>
            <a:pPr marL="0" indent="0">
              <a:buNone/>
            </a:pPr>
            <a:endParaRPr lang="nl-NL" sz="1700"/>
          </a:p>
          <a:p>
            <a:endParaRPr lang="nl-NL" sz="1700"/>
          </a:p>
        </p:txBody>
      </p:sp>
    </p:spTree>
    <p:extLst>
      <p:ext uri="{BB962C8B-B14F-4D97-AF65-F5344CB8AC3E}">
        <p14:creationId xmlns:p14="http://schemas.microsoft.com/office/powerpoint/2010/main" val="1714384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a 1" title="Warande strategie maart 2023">
            <a:hlinkClick r:id="" action="ppaction://media"/>
            <a:extLst>
              <a:ext uri="{FF2B5EF4-FFF2-40B4-BE49-F238E27FC236}">
                <a16:creationId xmlns:a16="http://schemas.microsoft.com/office/drawing/2014/main" id="{53AD0D33-11E0-D2DD-0DBF-08C9B3946A1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988" y="0"/>
            <a:ext cx="1213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93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96" name="Ink 395">
                <a:extLst>
                  <a:ext uri="{FF2B5EF4-FFF2-40B4-BE49-F238E27FC236}">
                    <a16:creationId xmlns:a16="http://schemas.microsoft.com/office/drawing/2014/main" id="{E5042BDE-35AF-2D33-D655-F4D8798BC811}"/>
                  </a:ext>
                </a:extLst>
              </p14:cNvPr>
              <p14:cNvContentPartPr/>
              <p14:nvPr/>
            </p14:nvContentPartPr>
            <p14:xfrm>
              <a:off x="9108141" y="5961529"/>
              <a:ext cx="8964" cy="8964"/>
            </p14:xfrm>
          </p:contentPart>
        </mc:Choice>
        <mc:Fallback xmlns="">
          <p:pic>
            <p:nvPicPr>
              <p:cNvPr id="396" name="Ink 395">
                <a:extLst>
                  <a:ext uri="{FF2B5EF4-FFF2-40B4-BE49-F238E27FC236}">
                    <a16:creationId xmlns:a16="http://schemas.microsoft.com/office/drawing/2014/main" id="{E5042BDE-35AF-2D33-D655-F4D8798BC81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659941" y="5513329"/>
                <a:ext cx="896400" cy="89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97" name="Ink 396">
                <a:extLst>
                  <a:ext uri="{FF2B5EF4-FFF2-40B4-BE49-F238E27FC236}">
                    <a16:creationId xmlns:a16="http://schemas.microsoft.com/office/drawing/2014/main" id="{023AA8CF-08C5-FE2F-3996-060370327D3C}"/>
                  </a:ext>
                </a:extLst>
              </p14:cNvPr>
              <p14:cNvContentPartPr/>
              <p14:nvPr/>
            </p14:nvContentPartPr>
            <p14:xfrm>
              <a:off x="7162800" y="6176682"/>
              <a:ext cx="8964" cy="8964"/>
            </p14:xfrm>
          </p:contentPart>
        </mc:Choice>
        <mc:Fallback xmlns="">
          <p:pic>
            <p:nvPicPr>
              <p:cNvPr id="397" name="Ink 396">
                <a:extLst>
                  <a:ext uri="{FF2B5EF4-FFF2-40B4-BE49-F238E27FC236}">
                    <a16:creationId xmlns:a16="http://schemas.microsoft.com/office/drawing/2014/main" id="{023AA8CF-08C5-FE2F-3996-060370327D3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14600" y="5728482"/>
                <a:ext cx="896400" cy="89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98" name="Ink 397">
                <a:extLst>
                  <a:ext uri="{FF2B5EF4-FFF2-40B4-BE49-F238E27FC236}">
                    <a16:creationId xmlns:a16="http://schemas.microsoft.com/office/drawing/2014/main" id="{EE2F12BF-CCF4-4B4F-678D-67B98EE85A1F}"/>
                  </a:ext>
                </a:extLst>
              </p14:cNvPr>
              <p14:cNvContentPartPr/>
              <p14:nvPr/>
            </p14:nvContentPartPr>
            <p14:xfrm>
              <a:off x="3415553" y="6149788"/>
              <a:ext cx="8964" cy="8964"/>
            </p14:xfrm>
          </p:contentPart>
        </mc:Choice>
        <mc:Fallback xmlns="">
          <p:pic>
            <p:nvPicPr>
              <p:cNvPr id="398" name="Ink 397">
                <a:extLst>
                  <a:ext uri="{FF2B5EF4-FFF2-40B4-BE49-F238E27FC236}">
                    <a16:creationId xmlns:a16="http://schemas.microsoft.com/office/drawing/2014/main" id="{EE2F12BF-CCF4-4B4F-678D-67B98EE85A1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67353" y="5701588"/>
                <a:ext cx="896400" cy="896400"/>
              </a:xfrm>
              <a:prstGeom prst="rect">
                <a:avLst/>
              </a:prstGeom>
            </p:spPr>
          </p:pic>
        </mc:Fallback>
      </mc:AlternateContent>
      <p:sp>
        <p:nvSpPr>
          <p:cNvPr id="401" name="Rectangle 5">
            <a:extLst>
              <a:ext uri="{FF2B5EF4-FFF2-40B4-BE49-F238E27FC236}">
                <a16:creationId xmlns:a16="http://schemas.microsoft.com/office/drawing/2014/main" id="{B6BA68B6-5E4E-1404-C1EF-047F996102F5}"/>
              </a:ext>
            </a:extLst>
          </p:cNvPr>
          <p:cNvSpPr/>
          <p:nvPr/>
        </p:nvSpPr>
        <p:spPr>
          <a:xfrm>
            <a:off x="62752" y="209910"/>
            <a:ext cx="12129248" cy="4986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Samen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leren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….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DD97AEC-9FC5-4821-9BC4-E15587CC8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41753">
            <a:off x="139465" y="1570984"/>
            <a:ext cx="11913068" cy="890952"/>
          </a:xfrm>
        </p:spPr>
        <p:txBody>
          <a:bodyPr>
            <a:normAutofit/>
          </a:bodyPr>
          <a:lstStyle/>
          <a:p>
            <a:pPr algn="ctr"/>
            <a:r>
              <a:rPr lang="nl-NL" sz="4000" i="1"/>
              <a:t>… helpt het nieuwe leven, wonen, werken realiseren.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F14C998B-419E-4C6D-96B0-404D3B8DC3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62580"/>
            <a:ext cx="2738034" cy="93077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892C956-CF8E-4BA5-A9EC-B39A9C0060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9900" y="3333661"/>
            <a:ext cx="3692100" cy="319714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F5F1E3A-5596-4B20-9967-8EEB0B98FC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372038"/>
            <a:ext cx="4733173" cy="3323382"/>
          </a:xfrm>
          <a:prstGeom prst="rect">
            <a:avLst/>
          </a:prstGeom>
        </p:spPr>
      </p:pic>
      <p:sp>
        <p:nvSpPr>
          <p:cNvPr id="11" name="Explosie: 14 punten 10">
            <a:extLst>
              <a:ext uri="{FF2B5EF4-FFF2-40B4-BE49-F238E27FC236}">
                <a16:creationId xmlns:a16="http://schemas.microsoft.com/office/drawing/2014/main" id="{23DCAC09-F821-40F5-9DE1-A35B3B49AC83}"/>
              </a:ext>
            </a:extLst>
          </p:cNvPr>
          <p:cNvSpPr/>
          <p:nvPr/>
        </p:nvSpPr>
        <p:spPr>
          <a:xfrm>
            <a:off x="4739514" y="3333661"/>
            <a:ext cx="3657140" cy="2907447"/>
          </a:xfrm>
          <a:prstGeom prst="irregularSeal2">
            <a:avLst/>
          </a:prstGeom>
          <a:gradFill>
            <a:gsLst>
              <a:gs pos="0">
                <a:schemeClr val="accent4">
                  <a:lumMod val="67000"/>
                </a:schemeClr>
              </a:gs>
              <a:gs pos="50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20999984" rev="0"/>
              </a:camera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="1">
                <a:solidFill>
                  <a:srgbClr val="00B0F0"/>
                </a:solidFill>
                <a:latin typeface="Calibri" panose="020F0502020204030204"/>
              </a:rPr>
              <a:t>POWER TO THE PROFESSIONAL!</a:t>
            </a:r>
            <a:endParaRPr kumimoji="0" lang="nl-NL" sz="1600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707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96" name="Ink 395">
                <a:extLst>
                  <a:ext uri="{FF2B5EF4-FFF2-40B4-BE49-F238E27FC236}">
                    <a16:creationId xmlns:a16="http://schemas.microsoft.com/office/drawing/2014/main" id="{E5042BDE-35AF-2D33-D655-F4D8798BC811}"/>
                  </a:ext>
                </a:extLst>
              </p14:cNvPr>
              <p14:cNvContentPartPr/>
              <p14:nvPr/>
            </p14:nvContentPartPr>
            <p14:xfrm>
              <a:off x="9108141" y="5961529"/>
              <a:ext cx="8964" cy="8964"/>
            </p14:xfrm>
          </p:contentPart>
        </mc:Choice>
        <mc:Fallback xmlns="">
          <p:pic>
            <p:nvPicPr>
              <p:cNvPr id="396" name="Ink 395">
                <a:extLst>
                  <a:ext uri="{FF2B5EF4-FFF2-40B4-BE49-F238E27FC236}">
                    <a16:creationId xmlns:a16="http://schemas.microsoft.com/office/drawing/2014/main" id="{E5042BDE-35AF-2D33-D655-F4D8798BC81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659941" y="5513329"/>
                <a:ext cx="896400" cy="89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97" name="Ink 396">
                <a:extLst>
                  <a:ext uri="{FF2B5EF4-FFF2-40B4-BE49-F238E27FC236}">
                    <a16:creationId xmlns:a16="http://schemas.microsoft.com/office/drawing/2014/main" id="{023AA8CF-08C5-FE2F-3996-060370327D3C}"/>
                  </a:ext>
                </a:extLst>
              </p14:cNvPr>
              <p14:cNvContentPartPr/>
              <p14:nvPr/>
            </p14:nvContentPartPr>
            <p14:xfrm>
              <a:off x="7162800" y="6176682"/>
              <a:ext cx="8964" cy="8964"/>
            </p14:xfrm>
          </p:contentPart>
        </mc:Choice>
        <mc:Fallback xmlns="">
          <p:pic>
            <p:nvPicPr>
              <p:cNvPr id="397" name="Ink 396">
                <a:extLst>
                  <a:ext uri="{FF2B5EF4-FFF2-40B4-BE49-F238E27FC236}">
                    <a16:creationId xmlns:a16="http://schemas.microsoft.com/office/drawing/2014/main" id="{023AA8CF-08C5-FE2F-3996-060370327D3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14600" y="5728482"/>
                <a:ext cx="896400" cy="89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98" name="Ink 397">
                <a:extLst>
                  <a:ext uri="{FF2B5EF4-FFF2-40B4-BE49-F238E27FC236}">
                    <a16:creationId xmlns:a16="http://schemas.microsoft.com/office/drawing/2014/main" id="{EE2F12BF-CCF4-4B4F-678D-67B98EE85A1F}"/>
                  </a:ext>
                </a:extLst>
              </p14:cNvPr>
              <p14:cNvContentPartPr/>
              <p14:nvPr/>
            </p14:nvContentPartPr>
            <p14:xfrm>
              <a:off x="3415553" y="6149788"/>
              <a:ext cx="8964" cy="8964"/>
            </p14:xfrm>
          </p:contentPart>
        </mc:Choice>
        <mc:Fallback xmlns="">
          <p:pic>
            <p:nvPicPr>
              <p:cNvPr id="398" name="Ink 397">
                <a:extLst>
                  <a:ext uri="{FF2B5EF4-FFF2-40B4-BE49-F238E27FC236}">
                    <a16:creationId xmlns:a16="http://schemas.microsoft.com/office/drawing/2014/main" id="{EE2F12BF-CCF4-4B4F-678D-67B98EE85A1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67353" y="5701588"/>
                <a:ext cx="896400" cy="896400"/>
              </a:xfrm>
              <a:prstGeom prst="rect">
                <a:avLst/>
              </a:prstGeom>
            </p:spPr>
          </p:pic>
        </mc:Fallback>
      </mc:AlternateContent>
      <p:sp>
        <p:nvSpPr>
          <p:cNvPr id="401" name="Rectangle 5">
            <a:extLst>
              <a:ext uri="{FF2B5EF4-FFF2-40B4-BE49-F238E27FC236}">
                <a16:creationId xmlns:a16="http://schemas.microsoft.com/office/drawing/2014/main" id="{B6BA68B6-5E4E-1404-C1EF-047F996102F5}"/>
              </a:ext>
            </a:extLst>
          </p:cNvPr>
          <p:cNvSpPr/>
          <p:nvPr/>
        </p:nvSpPr>
        <p:spPr>
          <a:xfrm>
            <a:off x="34874" y="219203"/>
            <a:ext cx="12129248" cy="4986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EigenwijZ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Bekwaam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4" name="Gedachtewolkje: wolk 13">
            <a:extLst>
              <a:ext uri="{FF2B5EF4-FFF2-40B4-BE49-F238E27FC236}">
                <a16:creationId xmlns:a16="http://schemas.microsoft.com/office/drawing/2014/main" id="{0145F8FD-711C-B80F-F21E-3D19EB3A34B7}"/>
              </a:ext>
            </a:extLst>
          </p:cNvPr>
          <p:cNvSpPr/>
          <p:nvPr/>
        </p:nvSpPr>
        <p:spPr>
          <a:xfrm flipH="1">
            <a:off x="2714652" y="5255809"/>
            <a:ext cx="3186039" cy="1484758"/>
          </a:xfrm>
          <a:prstGeom prst="cloudCallout">
            <a:avLst>
              <a:gd name="adj1" fmla="val -67697"/>
              <a:gd name="adj2" fmla="val -161235"/>
            </a:avLst>
          </a:prstGeom>
          <a:solidFill>
            <a:srgbClr val="7EE5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Professionaliteit &amp; Verantwoordelijkheid </a:t>
            </a: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" name="Gedachtewolkje: wolk 13">
            <a:extLst>
              <a:ext uri="{FF2B5EF4-FFF2-40B4-BE49-F238E27FC236}">
                <a16:creationId xmlns:a16="http://schemas.microsoft.com/office/drawing/2014/main" id="{90F705AC-A789-0DB4-1C1C-BCA6AF497277}"/>
              </a:ext>
            </a:extLst>
          </p:cNvPr>
          <p:cNvSpPr/>
          <p:nvPr/>
        </p:nvSpPr>
        <p:spPr>
          <a:xfrm>
            <a:off x="6290238" y="5159539"/>
            <a:ext cx="3467521" cy="1621134"/>
          </a:xfrm>
          <a:prstGeom prst="cloudCallout">
            <a:avLst>
              <a:gd name="adj1" fmla="val -69902"/>
              <a:gd name="adj2" fmla="val -151696"/>
            </a:avLst>
          </a:prstGeom>
          <a:solidFill>
            <a:srgbClr val="7EE5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Vertrouwen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Geestelijke gezondheid menselijk hoofd met vraagteken psychologie help  concept | Premium Vector">
            <a:extLst>
              <a:ext uri="{FF2B5EF4-FFF2-40B4-BE49-F238E27FC236}">
                <a16:creationId xmlns:a16="http://schemas.microsoft.com/office/drawing/2014/main" id="{2CEBD0C8-F18A-48DE-AD67-C17F5142BC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36" r="168" b="-168"/>
          <a:stretch/>
        </p:blipFill>
        <p:spPr bwMode="auto">
          <a:xfrm>
            <a:off x="3305176" y="712676"/>
            <a:ext cx="5952633" cy="436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edachtewolkje: wolk 13">
            <a:extLst>
              <a:ext uri="{FF2B5EF4-FFF2-40B4-BE49-F238E27FC236}">
                <a16:creationId xmlns:a16="http://schemas.microsoft.com/office/drawing/2014/main" id="{CAE598EC-D564-4C44-AFBB-86AB6E4EDFC9}"/>
              </a:ext>
            </a:extLst>
          </p:cNvPr>
          <p:cNvSpPr/>
          <p:nvPr/>
        </p:nvSpPr>
        <p:spPr>
          <a:xfrm flipH="1">
            <a:off x="7992220" y="1340335"/>
            <a:ext cx="3186039" cy="1484758"/>
          </a:xfrm>
          <a:prstGeom prst="cloud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Bekwaam = Bevoegd</a:t>
            </a: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3" name="Gedachtewolkje: wolk 2">
            <a:extLst>
              <a:ext uri="{FF2B5EF4-FFF2-40B4-BE49-F238E27FC236}">
                <a16:creationId xmlns:a16="http://schemas.microsoft.com/office/drawing/2014/main" id="{231EB4E7-A418-42B4-8B24-DD42FF0D35EA}"/>
              </a:ext>
            </a:extLst>
          </p:cNvPr>
          <p:cNvSpPr/>
          <p:nvPr/>
        </p:nvSpPr>
        <p:spPr>
          <a:xfrm>
            <a:off x="1052837" y="1422501"/>
            <a:ext cx="3702854" cy="1398053"/>
          </a:xfrm>
          <a:prstGeom prst="cloud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Aantoonbaar</a:t>
            </a:r>
            <a:r>
              <a:rPr kumimoji="0" lang="nl-NL" sz="18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Bekwaam</a:t>
            </a: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009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892</Words>
  <Application>Microsoft Office PowerPoint</Application>
  <PresentationFormat>Breedbeeld</PresentationFormat>
  <Paragraphs>200</Paragraphs>
  <Slides>26</Slides>
  <Notes>26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34" baseType="lpstr">
      <vt:lpstr>Aptos</vt:lpstr>
      <vt:lpstr>Aptos Display</vt:lpstr>
      <vt:lpstr>Arial</vt:lpstr>
      <vt:lpstr>Calibri</vt:lpstr>
      <vt:lpstr>Calibri Light</vt:lpstr>
      <vt:lpstr>Courier New</vt:lpstr>
      <vt:lpstr>Times New Roman</vt:lpstr>
      <vt:lpstr>Kantoorthema</vt:lpstr>
      <vt:lpstr>Dialoogcafé EigenwijZ Bekwaam 7 nov 2023 </vt:lpstr>
      <vt:lpstr>PowerPoint-presentatie</vt:lpstr>
      <vt:lpstr>PowerPoint-presentatie</vt:lpstr>
      <vt:lpstr>PowerPoint-presentatie</vt:lpstr>
      <vt:lpstr>PowerPoint-presentatie</vt:lpstr>
      <vt:lpstr>Vraag</vt:lpstr>
      <vt:lpstr>PowerPoint-presentatie</vt:lpstr>
      <vt:lpstr>… helpt het nieuwe leven, wonen, werken realiseren.</vt:lpstr>
      <vt:lpstr>PowerPoint-presentatie</vt:lpstr>
      <vt:lpstr>Even checken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Resultaten Dialoogronde 1</vt:lpstr>
      <vt:lpstr>Resultaten Dialoogronde 2</vt:lpstr>
      <vt:lpstr>PowerPoint-presentatie</vt:lpstr>
      <vt:lpstr>PowerPoint-presentatie</vt:lpstr>
      <vt:lpstr>In 2-tallen in gesprek</vt:lpstr>
      <vt:lpstr>PowerPoint-presentatie</vt:lpstr>
      <vt:lpstr>PowerPoint-presentatie</vt:lpstr>
      <vt:lpstr>PowerPoint-presentatie</vt:lpstr>
      <vt:lpstr>Doorbraak?</vt:lpstr>
      <vt:lpstr>In gesprek</vt:lpstr>
      <vt:lpstr>Tot slot</vt:lpstr>
    </vt:vector>
  </TitlesOfParts>
  <Company>Stichting Warande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Dialoogcafé EigenwijZ Bekwaam 7 nov 2023</dc:title>
  <dc:creator>Snijder, Charles</dc:creator>
  <cp:lastModifiedBy>Marielle Disselhof</cp:lastModifiedBy>
  <cp:revision>2</cp:revision>
  <dcterms:created xsi:type="dcterms:W3CDTF">2024-03-06T11:59:58Z</dcterms:created>
  <dcterms:modified xsi:type="dcterms:W3CDTF">2024-05-28T07:33:01Z</dcterms:modified>
</cp:coreProperties>
</file>